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1" r:id="rId5"/>
    <p:sldMasterId id="2147483701" r:id="rId6"/>
  </p:sldMasterIdLst>
  <p:notesMasterIdLst>
    <p:notesMasterId r:id="rId18"/>
  </p:notesMasterIdLst>
  <p:sldIdLst>
    <p:sldId id="2147472104" r:id="rId7"/>
    <p:sldId id="2145708554" r:id="rId8"/>
    <p:sldId id="2134803626" r:id="rId9"/>
    <p:sldId id="2147472109" r:id="rId10"/>
    <p:sldId id="2147472107" r:id="rId11"/>
    <p:sldId id="2147472108" r:id="rId12"/>
    <p:sldId id="2147472105" r:id="rId13"/>
    <p:sldId id="2141411357" r:id="rId14"/>
    <p:sldId id="2147471329" r:id="rId15"/>
    <p:sldId id="2147470672" r:id="rId16"/>
    <p:sldId id="21474704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9A8C10-ADBF-6769-AC22-2B3A92118677}" name="Angela Radford" initials="AR" userId="S::us1319@linde.com::7472cf49-09bf-4746-82af-503f80494a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A300"/>
    <a:srgbClr val="E8E9EB"/>
    <a:srgbClr val="D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B1E29B-3AA2-4B52-9DC8-2EF1F096E73F}" v="7" dt="2025-03-10T16:30:52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35" autoAdjust="0"/>
  </p:normalViewPr>
  <p:slideViewPr>
    <p:cSldViewPr snapToGrid="0">
      <p:cViewPr varScale="1">
        <p:scale>
          <a:sx n="89" d="100"/>
          <a:sy n="89" d="100"/>
        </p:scale>
        <p:origin x="43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Punaro" userId="86d7d808-cf88-44e1-bbb6-ad2daf2b631c" providerId="ADAL" clId="{D4B1E29B-3AA2-4B52-9DC8-2EF1F096E73F}"/>
    <pc:docChg chg="addSld modSld">
      <pc:chgData name="Derek Punaro" userId="86d7d808-cf88-44e1-bbb6-ad2daf2b631c" providerId="ADAL" clId="{D4B1E29B-3AA2-4B52-9DC8-2EF1F096E73F}" dt="2025-03-10T20:30:09.666" v="102" actId="20577"/>
      <pc:docMkLst>
        <pc:docMk/>
      </pc:docMkLst>
      <pc:sldChg chg="modSp mod">
        <pc:chgData name="Derek Punaro" userId="86d7d808-cf88-44e1-bbb6-ad2daf2b631c" providerId="ADAL" clId="{D4B1E29B-3AA2-4B52-9DC8-2EF1F096E73F}" dt="2025-03-10T15:41:16.420" v="5" actId="554"/>
        <pc:sldMkLst>
          <pc:docMk/>
          <pc:sldMk cId="3256765868" sldId="2147472107"/>
        </pc:sldMkLst>
        <pc:spChg chg="mod">
          <ac:chgData name="Derek Punaro" userId="86d7d808-cf88-44e1-bbb6-ad2daf2b631c" providerId="ADAL" clId="{D4B1E29B-3AA2-4B52-9DC8-2EF1F096E73F}" dt="2025-03-10T15:41:16.420" v="5" actId="554"/>
          <ac:spMkLst>
            <pc:docMk/>
            <pc:sldMk cId="3256765868" sldId="2147472107"/>
            <ac:spMk id="2" creationId="{BD0B60EF-D025-5AF9-1778-01432B0331EC}"/>
          </ac:spMkLst>
        </pc:spChg>
        <pc:spChg chg="mod">
          <ac:chgData name="Derek Punaro" userId="86d7d808-cf88-44e1-bbb6-ad2daf2b631c" providerId="ADAL" clId="{D4B1E29B-3AA2-4B52-9DC8-2EF1F096E73F}" dt="2025-03-10T15:08:28.268" v="2" actId="20577"/>
          <ac:spMkLst>
            <pc:docMk/>
            <pc:sldMk cId="3256765868" sldId="2147472107"/>
            <ac:spMk id="7" creationId="{075937A5-7449-7DD6-3F8F-68B20474480B}"/>
          </ac:spMkLst>
        </pc:spChg>
        <pc:spChg chg="mod">
          <ac:chgData name="Derek Punaro" userId="86d7d808-cf88-44e1-bbb6-ad2daf2b631c" providerId="ADAL" clId="{D4B1E29B-3AA2-4B52-9DC8-2EF1F096E73F}" dt="2025-03-10T15:41:16.420" v="5" actId="554"/>
          <ac:spMkLst>
            <pc:docMk/>
            <pc:sldMk cId="3256765868" sldId="2147472107"/>
            <ac:spMk id="8" creationId="{4685936A-1189-2CF4-938B-6F813F604B31}"/>
          </ac:spMkLst>
        </pc:spChg>
      </pc:sldChg>
      <pc:sldChg chg="modSp mod">
        <pc:chgData name="Derek Punaro" userId="86d7d808-cf88-44e1-bbb6-ad2daf2b631c" providerId="ADAL" clId="{D4B1E29B-3AA2-4B52-9DC8-2EF1F096E73F}" dt="2025-03-10T20:30:09.666" v="102" actId="20577"/>
        <pc:sldMkLst>
          <pc:docMk/>
          <pc:sldMk cId="4085088924" sldId="2147472108"/>
        </pc:sldMkLst>
        <pc:graphicFrameChg chg="modGraphic">
          <ac:chgData name="Derek Punaro" userId="86d7d808-cf88-44e1-bbb6-ad2daf2b631c" providerId="ADAL" clId="{D4B1E29B-3AA2-4B52-9DC8-2EF1F096E73F}" dt="2025-03-10T20:30:09.666" v="102" actId="20577"/>
          <ac:graphicFrameMkLst>
            <pc:docMk/>
            <pc:sldMk cId="4085088924" sldId="2147472108"/>
            <ac:graphicFrameMk id="2" creationId="{C499EDE6-0F9D-685E-86B7-1ADE42B44BBF}"/>
          </ac:graphicFrameMkLst>
        </pc:graphicFrameChg>
      </pc:sldChg>
      <pc:sldChg chg="addSp modSp new mod">
        <pc:chgData name="Derek Punaro" userId="86d7d808-cf88-44e1-bbb6-ad2daf2b631c" providerId="ADAL" clId="{D4B1E29B-3AA2-4B52-9DC8-2EF1F096E73F}" dt="2025-03-10T16:31:21.241" v="52" actId="20577"/>
        <pc:sldMkLst>
          <pc:docMk/>
          <pc:sldMk cId="2410814074" sldId="2147472109"/>
        </pc:sldMkLst>
        <pc:spChg chg="mod">
          <ac:chgData name="Derek Punaro" userId="86d7d808-cf88-44e1-bbb6-ad2daf2b631c" providerId="ADAL" clId="{D4B1E29B-3AA2-4B52-9DC8-2EF1F096E73F}" dt="2025-03-10T16:08:16.404" v="9" actId="14100"/>
          <ac:spMkLst>
            <pc:docMk/>
            <pc:sldMk cId="2410814074" sldId="2147472109"/>
            <ac:spMk id="3" creationId="{11602457-7889-664B-B5C2-1B2BB1A28FA5}"/>
          </ac:spMkLst>
        </pc:spChg>
        <pc:spChg chg="add mod">
          <ac:chgData name="Derek Punaro" userId="86d7d808-cf88-44e1-bbb6-ad2daf2b631c" providerId="ADAL" clId="{D4B1E29B-3AA2-4B52-9DC8-2EF1F096E73F}" dt="2025-03-10T16:31:21.241" v="52" actId="20577"/>
          <ac:spMkLst>
            <pc:docMk/>
            <pc:sldMk cId="2410814074" sldId="2147472109"/>
            <ac:spMk id="6" creationId="{D5E8663C-5266-1E07-40B0-676A9D16AEDC}"/>
          </ac:spMkLst>
        </pc:spChg>
        <pc:picChg chg="add mod">
          <ac:chgData name="Derek Punaro" userId="86d7d808-cf88-44e1-bbb6-ad2daf2b631c" providerId="ADAL" clId="{D4B1E29B-3AA2-4B52-9DC8-2EF1F096E73F}" dt="2025-03-10T16:08:16.404" v="9" actId="14100"/>
          <ac:picMkLst>
            <pc:docMk/>
            <pc:sldMk cId="2410814074" sldId="2147472109"/>
            <ac:picMk id="1026" creationId="{725E8F39-0088-DE08-56DD-56BEB09FCD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ndegroup-my.sharepoint.com/personal/c0ja16_linde_com/Documents/Migrated%20Data/Documents/Strategy%202020/Markets%20-%20excel%20summary%20fi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79-434A-9A45-CD7EC96FC203}"/>
              </c:ext>
            </c:extLst>
          </c:dPt>
          <c:dPt>
            <c:idx val="1"/>
            <c:bubble3D val="0"/>
            <c:spPr>
              <a:solidFill>
                <a:schemeClr val="accent1">
                  <a:shade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79-434A-9A45-CD7EC96FC203}"/>
              </c:ext>
            </c:extLst>
          </c:dPt>
          <c:dPt>
            <c:idx val="2"/>
            <c:bubble3D val="0"/>
            <c:spPr>
              <a:solidFill>
                <a:schemeClr val="accent1">
                  <a:shade val="4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79-434A-9A45-CD7EC96FC203}"/>
              </c:ext>
            </c:extLst>
          </c:dPt>
          <c:dPt>
            <c:idx val="3"/>
            <c:bubble3D val="0"/>
            <c:spPr>
              <a:solidFill>
                <a:schemeClr val="accent1">
                  <a:shade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579-434A-9A45-CD7EC96FC203}"/>
              </c:ext>
            </c:extLst>
          </c:dPt>
          <c:dPt>
            <c:idx val="4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79-434A-9A45-CD7EC96FC203}"/>
              </c:ext>
            </c:extLst>
          </c:dPt>
          <c:dPt>
            <c:idx val="5"/>
            <c:bubble3D val="0"/>
            <c:spPr>
              <a:solidFill>
                <a:schemeClr val="accent1">
                  <a:shade val="4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79-434A-9A45-CD7EC96FC203}"/>
              </c:ext>
            </c:extLst>
          </c:dPt>
          <c:dPt>
            <c:idx val="6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79-434A-9A45-CD7EC96FC203}"/>
              </c:ext>
            </c:extLst>
          </c:dPt>
          <c:dPt>
            <c:idx val="7"/>
            <c:bubble3D val="0"/>
            <c:spPr>
              <a:solidFill>
                <a:schemeClr val="accent1">
                  <a:shade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79-434A-9A45-CD7EC96FC203}"/>
              </c:ext>
            </c:extLst>
          </c:dPt>
          <c:dPt>
            <c:idx val="8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579-434A-9A45-CD7EC96FC203}"/>
              </c:ext>
            </c:extLst>
          </c:dPt>
          <c:dPt>
            <c:idx val="9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579-434A-9A45-CD7EC96FC203}"/>
              </c:ext>
            </c:extLst>
          </c:dPt>
          <c:dPt>
            <c:idx val="10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579-434A-9A45-CD7EC96FC203}"/>
              </c:ext>
            </c:extLst>
          </c:dPt>
          <c:dPt>
            <c:idx val="11"/>
            <c:bubble3D val="0"/>
            <c:spPr>
              <a:solidFill>
                <a:schemeClr val="accent1">
                  <a:shade val="7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579-434A-9A45-CD7EC96FC203}"/>
              </c:ext>
            </c:extLst>
          </c:dPt>
          <c:dPt>
            <c:idx val="12"/>
            <c:bubble3D val="0"/>
            <c:spPr>
              <a:solidFill>
                <a:schemeClr val="accent1">
                  <a:tint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579-434A-9A45-CD7EC96FC203}"/>
              </c:ext>
            </c:extLst>
          </c:dPt>
          <c:dPt>
            <c:idx val="13"/>
            <c:bubble3D val="0"/>
            <c:spPr>
              <a:solidFill>
                <a:schemeClr val="accent1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579-434A-9A45-CD7EC96FC203}"/>
              </c:ext>
            </c:extLst>
          </c:dPt>
          <c:dPt>
            <c:idx val="14"/>
            <c:bubble3D val="0"/>
            <c:spPr>
              <a:solidFill>
                <a:schemeClr val="accent1">
                  <a:shade val="7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2579-434A-9A45-CD7EC96FC203}"/>
              </c:ext>
            </c:extLst>
          </c:dPt>
          <c:dPt>
            <c:idx val="15"/>
            <c:bubble3D val="0"/>
            <c:spPr>
              <a:solidFill>
                <a:schemeClr val="accent1">
                  <a:tint val="9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2579-434A-9A45-CD7EC96FC203}"/>
              </c:ext>
            </c:extLst>
          </c:dPt>
          <c:dPt>
            <c:idx val="16"/>
            <c:bubble3D val="0"/>
            <c:spPr>
              <a:solidFill>
                <a:schemeClr val="accent1">
                  <a:shade val="9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2579-434A-9A45-CD7EC96FC203}"/>
              </c:ext>
            </c:extLst>
          </c:dPt>
          <c:dPt>
            <c:idx val="17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2579-434A-9A45-CD7EC96FC203}"/>
              </c:ext>
            </c:extLst>
          </c:dPt>
          <c:dPt>
            <c:idx val="18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2579-434A-9A45-CD7EC96FC203}"/>
              </c:ext>
            </c:extLst>
          </c:dPt>
          <c:dPt>
            <c:idx val="19"/>
            <c:bubble3D val="0"/>
            <c:spPr>
              <a:solidFill>
                <a:schemeClr val="accent1">
                  <a:tint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2579-434A-9A45-CD7EC96FC203}"/>
              </c:ext>
            </c:extLst>
          </c:dPt>
          <c:dPt>
            <c:idx val="20"/>
            <c:bubble3D val="0"/>
            <c:spPr>
              <a:solidFill>
                <a:schemeClr val="accent1">
                  <a:tint val="7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2579-434A-9A45-CD7EC96FC203}"/>
              </c:ext>
            </c:extLst>
          </c:dPt>
          <c:dPt>
            <c:idx val="21"/>
            <c:bubble3D val="0"/>
            <c:spPr>
              <a:solidFill>
                <a:schemeClr val="accent1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2579-434A-9A45-CD7EC96FC203}"/>
              </c:ext>
            </c:extLst>
          </c:dPt>
          <c:dPt>
            <c:idx val="22"/>
            <c:bubble3D val="0"/>
            <c:spPr>
              <a:solidFill>
                <a:schemeClr val="accent1">
                  <a:tint val="6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2579-434A-9A45-CD7EC96FC203}"/>
              </c:ext>
            </c:extLst>
          </c:dPt>
          <c:dPt>
            <c:idx val="23"/>
            <c:bubble3D val="0"/>
            <c:spPr>
              <a:solidFill>
                <a:schemeClr val="accent1">
                  <a:tint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2579-434A-9A45-CD7EC96FC203}"/>
              </c:ext>
            </c:extLst>
          </c:dPt>
          <c:dPt>
            <c:idx val="24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2579-434A-9A45-CD7EC96FC203}"/>
              </c:ext>
            </c:extLst>
          </c:dPt>
          <c:dPt>
            <c:idx val="25"/>
            <c:bubble3D val="0"/>
            <c:spPr>
              <a:solidFill>
                <a:schemeClr val="accent1">
                  <a:tint val="5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2579-434A-9A45-CD7EC96FC203}"/>
              </c:ext>
            </c:extLst>
          </c:dPt>
          <c:dPt>
            <c:idx val="2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2579-434A-9A45-CD7EC96FC203}"/>
              </c:ext>
            </c:extLst>
          </c:dPt>
          <c:dPt>
            <c:idx val="27"/>
            <c:bubble3D val="0"/>
            <c:spPr>
              <a:solidFill>
                <a:schemeClr val="accent1">
                  <a:tint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2579-434A-9A45-CD7EC96FC203}"/>
              </c:ext>
            </c:extLst>
          </c:dPt>
          <c:val>
            <c:numRef>
              <c:f>Products!$J$3:$J$30</c:f>
              <c:numCache>
                <c:formatCode>General</c:formatCode>
                <c:ptCount val="28"/>
                <c:pt idx="0">
                  <c:v>24</c:v>
                </c:pt>
                <c:pt idx="1">
                  <c:v>18</c:v>
                </c:pt>
                <c:pt idx="2">
                  <c:v>18</c:v>
                </c:pt>
                <c:pt idx="3">
                  <c:v>15</c:v>
                </c:pt>
                <c:pt idx="4">
                  <c:v>13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11</c:v>
                </c:pt>
                <c:pt idx="9">
                  <c:v>9</c:v>
                </c:pt>
                <c:pt idx="10">
                  <c:v>9</c:v>
                </c:pt>
                <c:pt idx="11">
                  <c:v>8</c:v>
                </c:pt>
                <c:pt idx="12">
                  <c:v>8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3</c:v>
                </c:pt>
                <c:pt idx="25">
                  <c:v>3</c:v>
                </c:pt>
                <c:pt idx="26">
                  <c:v>2</c:v>
                </c:pt>
                <c:pt idx="27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8-2579-434A-9A45-CD7EC96FC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EE8EF-FFD0-4E7F-8C85-B1EC0A04A14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154E3-2D52-43D7-9D08-EA9009D4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2275" y="704850"/>
            <a:ext cx="6257925" cy="35194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ECE63-F59B-45E1-8290-295EDE138554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94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154E3-2D52-43D7-9D08-EA9009D45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18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AVEVA MES is the Glue that brings together your Business systems  and your Production environment</a:t>
            </a:r>
          </a:p>
          <a:p>
            <a:endParaRPr lang="en-US"/>
          </a:p>
          <a:p>
            <a:r>
              <a:rPr lang="en-US"/>
              <a:t>MES can grab sales orders from your ERP and translate those to jobs that need to be executed by your front line operators to meet customer demand.</a:t>
            </a:r>
          </a:p>
          <a:p>
            <a:endParaRPr lang="en-US"/>
          </a:p>
          <a:p>
            <a:r>
              <a:rPr lang="en-US"/>
              <a:t>As jobs are completed, It can then take information from the shopfloor like materials consumed, goods produced, and storage locations and push that information back up to your </a:t>
            </a:r>
          </a:p>
          <a:p>
            <a:r>
              <a:rPr lang="en-US"/>
              <a:t>Business systems for near real-time updates of production activity.</a:t>
            </a:r>
          </a:p>
          <a:p>
            <a:endParaRPr lang="en-US"/>
          </a:p>
          <a:p>
            <a:pPr marL="0" indent="0" defTabSz="91293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This seamless exchange of information between those tow primary systems, provides you will a more holistic view across your enterprise and empowering users to take action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4E84-C538-456E-9D17-5DEAA57ABBDE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" panose="00000500000000000000" pitchFamily="2" charset="0"/>
                <a:ea typeface="+mn-ea"/>
                <a:cs typeface="+mn-cs"/>
              </a:rPr>
              <a:pPr marL="0" marR="0" lvl="0" indent="0" algn="r" defTabSz="456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23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6468" fontAlgn="auto">
              <a:spcBef>
                <a:spcPts val="0"/>
              </a:spcBef>
              <a:spcAft>
                <a:spcPts val="0"/>
              </a:spcAft>
              <a:defRPr/>
            </a:pPr>
            <a:fld id="{70234E84-C538-456E-9D17-5DEAA57ABBDE}" type="slidenum">
              <a:rPr lang="en-US" sz="800">
                <a:solidFill>
                  <a:srgbClr val="000000"/>
                </a:solidFill>
                <a:latin typeface="Muli" panose="00000500000000000000" pitchFamily="2" charset="0"/>
              </a:rPr>
              <a:pPr defTabSz="456468"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sz="800">
              <a:solidFill>
                <a:srgbClr val="000000"/>
              </a:solidFill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3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076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05A857-74FD-4CF4-B8EC-C6D42BCC09D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305C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pPr marL="0" marR="0" lvl="0" indent="0" algn="r" defTabSz="90763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05C"/>
              </a:solidFill>
              <a:effectLst/>
              <a:uLnTx/>
              <a:uFillTx/>
              <a:latin typeface="LindeDaxPowerPoin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59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5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9"/>
            <a:ext cx="11328401" cy="133167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6"/>
            <a:ext cx="11328401" cy="2808734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E431D-92A2-47E3-AB81-F992A03F4066}"/>
              </a:ext>
            </a:extLst>
          </p:cNvPr>
          <p:cNvSpPr/>
          <p:nvPr userDrawn="1"/>
        </p:nvSpPr>
        <p:spPr>
          <a:xfrm>
            <a:off x="446618" y="237589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Making our world more productive</a:t>
            </a:r>
            <a:endParaRPr lang="de-DE" sz="1800">
              <a:solidFill>
                <a:schemeClr val="tx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491C5CC-A0C6-4BA9-8E02-4DEE9BCA1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52636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3"/>
            <a:ext cx="8881532" cy="102393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632994A-4A51-40FE-B3DA-4F0E6CE8B1F8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288618" y="1484315"/>
            <a:ext cx="5471583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46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7B112D8-1E2F-4189-993F-2A0755A65196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4344215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8256629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06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5" cy="235655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6CAB49A-72BA-4239-A74F-D2CE80ACE00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288618" y="1484315"/>
            <a:ext cx="5471583" cy="235655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431800" y="4041068"/>
            <a:ext cx="5471584" cy="234068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6288618" y="4041068"/>
            <a:ext cx="5471583" cy="234068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10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56EEAEA-A3B3-4068-AC4D-BAAE5D92BF24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41455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9D6C443-A022-43B1-8F6A-02EFB246741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24607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76085" y="1484313"/>
            <a:ext cx="7584115" cy="489743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8881533" cy="10224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3551669" cy="4897437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61950" indent="-17145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6CBF2F3-85CF-4106-ABED-CEC21FC368D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0298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88618" y="1484784"/>
            <a:ext cx="5471583" cy="2376124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3"/>
            <a:ext cx="8881533" cy="102393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4897437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6F0A08E-BD71-477E-8D38-1C8AF8825CB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88618" y="4004642"/>
            <a:ext cx="5471583" cy="237710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13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3429003"/>
            <a:ext cx="11328401" cy="295274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1728663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 defTabSz="715963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53DEA4B-2AFF-4EE4-8885-F4B781317C46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6288618" y="1484315"/>
            <a:ext cx="5471583" cy="1728663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 defTabSz="80645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1594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F3B3F9D-DEF8-4231-8AFF-546B46018590}" type="datetime1">
              <a:rPr lang="en-US" smtClean="0"/>
              <a:t>3/10/2025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87488" y="6453336"/>
            <a:ext cx="9697077" cy="2522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65261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9"/>
            <a:ext cx="11328401" cy="133167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6"/>
            <a:ext cx="11328401" cy="2808734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E431D-92A2-47E3-AB81-F992A03F4066}"/>
              </a:ext>
            </a:extLst>
          </p:cNvPr>
          <p:cNvSpPr/>
          <p:nvPr userDrawn="1"/>
        </p:nvSpPr>
        <p:spPr>
          <a:xfrm>
            <a:off x="446618" y="237589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Making our world more productive</a:t>
            </a:r>
            <a:endParaRPr lang="de-DE" sz="1800">
              <a:solidFill>
                <a:schemeClr val="tx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491C5CC-A0C6-4BA9-8E02-4DEE9BCA1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52636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, Logo at top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9205 w 9144000"/>
              <a:gd name="connsiteY0" fmla="*/ 152636 h 6858000"/>
              <a:gd name="connsiteX1" fmla="*/ 6319205 w 9144000"/>
              <a:gd name="connsiteY1" fmla="*/ 1484313 h 6858000"/>
              <a:gd name="connsiteX2" fmla="*/ 9001125 w 9144000"/>
              <a:gd name="connsiteY2" fmla="*/ 1484313 h 6858000"/>
              <a:gd name="connsiteX3" fmla="*/ 9001125 w 9144000"/>
              <a:gd name="connsiteY3" fmla="*/ 152636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319205" y="152636"/>
                </a:moveTo>
                <a:lnTo>
                  <a:pt x="6319205" y="1484313"/>
                </a:lnTo>
                <a:lnTo>
                  <a:pt x="9001125" y="1484313"/>
                </a:lnTo>
                <a:lnTo>
                  <a:pt x="9001125" y="152636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8"/>
            <a:ext cx="11328401" cy="133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6"/>
            <a:ext cx="11328401" cy="2808729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7A93E2D9-D28C-46C1-8A7B-CE37C604AD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617" y="237589"/>
            <a:ext cx="4800000" cy="3600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Claim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322560-4D8C-4FCD-91A4-4F3A391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52636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3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, Logo at top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9205 w 9144000"/>
              <a:gd name="connsiteY0" fmla="*/ 152636 h 6858000"/>
              <a:gd name="connsiteX1" fmla="*/ 6319205 w 9144000"/>
              <a:gd name="connsiteY1" fmla="*/ 1484313 h 6858000"/>
              <a:gd name="connsiteX2" fmla="*/ 9001125 w 9144000"/>
              <a:gd name="connsiteY2" fmla="*/ 1484313 h 6858000"/>
              <a:gd name="connsiteX3" fmla="*/ 9001125 w 9144000"/>
              <a:gd name="connsiteY3" fmla="*/ 152636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319205" y="152636"/>
                </a:moveTo>
                <a:lnTo>
                  <a:pt x="6319205" y="1484313"/>
                </a:lnTo>
                <a:lnTo>
                  <a:pt x="9001125" y="1484313"/>
                </a:lnTo>
                <a:lnTo>
                  <a:pt x="9001125" y="152636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8"/>
            <a:ext cx="11328401" cy="133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6"/>
            <a:ext cx="11328401" cy="2808729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7A93E2D9-D28C-46C1-8A7B-CE37C604AD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617" y="237589"/>
            <a:ext cx="4800000" cy="3600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Claim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322560-4D8C-4FCD-91A4-4F3A391BE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52636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7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Pic, Logo at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6319205 w 9144000"/>
              <a:gd name="connsiteY0" fmla="*/ 152636 h 3429000"/>
              <a:gd name="connsiteX1" fmla="*/ 6319205 w 9144000"/>
              <a:gd name="connsiteY1" fmla="*/ 1484313 h 3429000"/>
              <a:gd name="connsiteX2" fmla="*/ 9001125 w 9144000"/>
              <a:gd name="connsiteY2" fmla="*/ 1484313 h 3429000"/>
              <a:gd name="connsiteX3" fmla="*/ 9001125 w 9144000"/>
              <a:gd name="connsiteY3" fmla="*/ 152636 h 3429000"/>
              <a:gd name="connsiteX4" fmla="*/ 0 w 9144000"/>
              <a:gd name="connsiteY4" fmla="*/ 0 h 3429000"/>
              <a:gd name="connsiteX5" fmla="*/ 9144000 w 9144000"/>
              <a:gd name="connsiteY5" fmla="*/ 0 h 3429000"/>
              <a:gd name="connsiteX6" fmla="*/ 9144000 w 9144000"/>
              <a:gd name="connsiteY6" fmla="*/ 3429000 h 3429000"/>
              <a:gd name="connsiteX7" fmla="*/ 0 w 9144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429000">
                <a:moveTo>
                  <a:pt x="6319205" y="152636"/>
                </a:moveTo>
                <a:lnTo>
                  <a:pt x="6319205" y="1484313"/>
                </a:lnTo>
                <a:lnTo>
                  <a:pt x="9001125" y="1484313"/>
                </a:lnTo>
                <a:lnTo>
                  <a:pt x="9001125" y="152636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4"/>
            <a:ext cx="11328401" cy="1116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4845856"/>
            <a:ext cx="11328401" cy="1283444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7045AB-0038-4D16-836E-600A3271FA7C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Making our world more productive</a:t>
            </a:r>
            <a:endParaRPr lang="de-DE" sz="1800">
              <a:solidFill>
                <a:schemeClr val="tx2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5FC430-CCF7-4725-A714-CDE1DB3A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52636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7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, Logo at bottom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9205 w 9144000"/>
              <a:gd name="connsiteY0" fmla="*/ 5373923 h 6858000"/>
              <a:gd name="connsiteX1" fmla="*/ 6319205 w 9144000"/>
              <a:gd name="connsiteY1" fmla="*/ 6705600 h 6858000"/>
              <a:gd name="connsiteX2" fmla="*/ 9001125 w 9144000"/>
              <a:gd name="connsiteY2" fmla="*/ 6705600 h 6858000"/>
              <a:gd name="connsiteX3" fmla="*/ 9001125 w 9144000"/>
              <a:gd name="connsiteY3" fmla="*/ 5373923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319205" y="5373923"/>
                </a:moveTo>
                <a:lnTo>
                  <a:pt x="6319205" y="6705600"/>
                </a:lnTo>
                <a:lnTo>
                  <a:pt x="9001125" y="6705600"/>
                </a:lnTo>
                <a:lnTo>
                  <a:pt x="9001125" y="537392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8"/>
            <a:ext cx="11328401" cy="133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7"/>
            <a:ext cx="11328401" cy="1584173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3FBB73C-3321-4EF1-97A8-BF44D636B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617" y="237589"/>
            <a:ext cx="4800000" cy="3600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Claim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5CA118E-D26E-46BC-8EAC-D4848714C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5375148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ctr">
              <a:buNone/>
              <a:defRPr lang="de-DE"/>
            </a:lvl1pPr>
          </a:lstStyle>
          <a:p>
            <a:pPr marL="177800" lvl="0" indent="-177800" algn="ctr"/>
            <a:r>
              <a:rPr lang="en-GB" noProof="0"/>
              <a:t>Click icon to add picture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Making our world more productive</a:t>
            </a:r>
            <a:endParaRPr lang="de-DE" sz="180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800637F-3C04-4A0B-94C3-D16E85A50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5375148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3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big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8488 w 9144000"/>
              <a:gd name="connsiteY0" fmla="*/ 152400 h 6858000"/>
              <a:gd name="connsiteX1" fmla="*/ 6948488 w 9144000"/>
              <a:gd name="connsiteY1" fmla="*/ 1176337 h 6858000"/>
              <a:gd name="connsiteX2" fmla="*/ 9000492 w 9144000"/>
              <a:gd name="connsiteY2" fmla="*/ 1176337 h 6858000"/>
              <a:gd name="connsiteX3" fmla="*/ 9000492 w 9144000"/>
              <a:gd name="connsiteY3" fmla="*/ 152400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948488" y="152400"/>
                </a:moveTo>
                <a:lnTo>
                  <a:pt x="6948488" y="1176337"/>
                </a:lnTo>
                <a:lnTo>
                  <a:pt x="9000492" y="1176337"/>
                </a:lnTo>
                <a:lnTo>
                  <a:pt x="9000492" y="1524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8881533" cy="1008000"/>
          </a:xfrm>
          <a:solidFill>
            <a:schemeClr val="bg1"/>
          </a:solidFill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726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mall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1"/>
            <a:ext cx="8881532" cy="100806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DE383DA-F68E-4FD3-9E87-F566FEC9F88B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190500" y="1341439"/>
            <a:ext cx="11811000" cy="5040312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2959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90501" y="152401"/>
            <a:ext cx="8881532" cy="10224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LindeDaxPowerPoint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1"/>
            <a:ext cx="8881532" cy="100806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484315"/>
            <a:ext cx="11328400" cy="4897437"/>
          </a:xfrm>
        </p:spPr>
        <p:txBody>
          <a:bodyPr/>
          <a:lstStyle>
            <a:lvl1pPr marL="176213" indent="-176213">
              <a:buFont typeface="LindeDaxPowerPoint" panose="020B0500000000020000" pitchFamily="34" charset="0"/>
              <a:buChar char="–"/>
              <a:tabLst>
                <a:tab pos="176213" algn="l"/>
              </a:tabLst>
              <a:defRPr b="0"/>
            </a:lvl1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9970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3"/>
            <a:ext cx="8881532" cy="102393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2" y="1484315"/>
            <a:ext cx="11328399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AB61AD4-455F-4DE0-8A9C-F6BB3C31672D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8938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3"/>
            <a:ext cx="8881532" cy="102393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632994A-4A51-40FE-B3DA-4F0E6CE8B1F8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288618" y="1484315"/>
            <a:ext cx="5471583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830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7B112D8-1E2F-4189-993F-2A0755A65196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4344215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8256629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8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Pic, Logo at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6319205 w 9144000"/>
              <a:gd name="connsiteY0" fmla="*/ 152636 h 3429000"/>
              <a:gd name="connsiteX1" fmla="*/ 6319205 w 9144000"/>
              <a:gd name="connsiteY1" fmla="*/ 1484313 h 3429000"/>
              <a:gd name="connsiteX2" fmla="*/ 9001125 w 9144000"/>
              <a:gd name="connsiteY2" fmla="*/ 1484313 h 3429000"/>
              <a:gd name="connsiteX3" fmla="*/ 9001125 w 9144000"/>
              <a:gd name="connsiteY3" fmla="*/ 152636 h 3429000"/>
              <a:gd name="connsiteX4" fmla="*/ 0 w 9144000"/>
              <a:gd name="connsiteY4" fmla="*/ 0 h 3429000"/>
              <a:gd name="connsiteX5" fmla="*/ 9144000 w 9144000"/>
              <a:gd name="connsiteY5" fmla="*/ 0 h 3429000"/>
              <a:gd name="connsiteX6" fmla="*/ 9144000 w 9144000"/>
              <a:gd name="connsiteY6" fmla="*/ 3429000 h 3429000"/>
              <a:gd name="connsiteX7" fmla="*/ 0 w 9144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429000">
                <a:moveTo>
                  <a:pt x="6319205" y="152636"/>
                </a:moveTo>
                <a:lnTo>
                  <a:pt x="6319205" y="1484313"/>
                </a:lnTo>
                <a:lnTo>
                  <a:pt x="9001125" y="1484313"/>
                </a:lnTo>
                <a:lnTo>
                  <a:pt x="9001125" y="152636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4"/>
            <a:ext cx="11328401" cy="1116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4845856"/>
            <a:ext cx="11328401" cy="1283444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7045AB-0038-4D16-836E-600A3271FA7C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Making our world more productive</a:t>
            </a:r>
            <a:endParaRPr lang="de-DE" sz="1800">
              <a:solidFill>
                <a:schemeClr val="tx2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5FC430-CCF7-4725-A714-CDE1DB3A7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52636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6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5" cy="235655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6CAB49A-72BA-4239-A74F-D2CE80ACE00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288618" y="1484315"/>
            <a:ext cx="5471583" cy="235655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431800" y="4041068"/>
            <a:ext cx="5471584" cy="234068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6288618" y="4041068"/>
            <a:ext cx="5471583" cy="234068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2188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56EEAEA-A3B3-4068-AC4D-BAAE5D92BF24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01032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9D6C443-A022-43B1-8F6A-02EFB246741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291520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76085" y="1484313"/>
            <a:ext cx="7584115" cy="489743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8881533" cy="10224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3551669" cy="4897437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61950" indent="-17145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6CBF2F3-85CF-4106-ABED-CEC21FC368D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23530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88618" y="1484784"/>
            <a:ext cx="5471583" cy="2376124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3"/>
            <a:ext cx="8881533" cy="102393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4897437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6F0A08E-BD71-477E-8D38-1C8AF8825CB1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88618" y="4004642"/>
            <a:ext cx="5471583" cy="237710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2506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3429003"/>
            <a:ext cx="11328401" cy="295274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1728663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 defTabSz="715963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53DEA4B-2AFF-4EE4-8885-F4B781317C46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6288618" y="1484315"/>
            <a:ext cx="5471583" cy="1728663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 defTabSz="80645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56970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410417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Action Title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180601_LGSM_HK_Genesys Telephony Solution proposal</a:t>
            </a:r>
            <a:endParaRPr lang="de-DE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8973" y="1309951"/>
            <a:ext cx="10583572" cy="24622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0" indent="0">
              <a:buNone/>
              <a:defRPr lang="en-US" b="1" kern="1200" cap="all" baseline="0" dirty="0" smtClean="0">
                <a:latin typeface="LindeDaxPowerPoint" pitchFamily="34" charset="0"/>
              </a:defRPr>
            </a:lvl1pPr>
            <a:lvl2pPr marL="180975" indent="0">
              <a:buNone/>
              <a:defRPr lang="en-US" kern="1200" dirty="0" smtClean="0">
                <a:latin typeface="LindeDaxPowerPoint" pitchFamily="34" charset="0"/>
                <a:ea typeface="+mn-ea"/>
                <a:cs typeface="+mn-cs"/>
              </a:defRPr>
            </a:lvl2pPr>
            <a:lvl3pPr marL="647700" indent="0">
              <a:buNone/>
              <a:defRPr lang="en-US" kern="1200" dirty="0" smtClean="0">
                <a:latin typeface="LindeDaxPowerPoint" pitchFamily="34" charset="0"/>
                <a:ea typeface="+mn-ea"/>
                <a:cs typeface="+mn-cs"/>
              </a:defRPr>
            </a:lvl3pPr>
            <a:lvl4pPr marL="1104900" indent="0">
              <a:buNone/>
              <a:defRPr lang="en-US" kern="1200" dirty="0" smtClean="0">
                <a:latin typeface="LindeDaxPowerPoint" pitchFamily="34" charset="0"/>
                <a:ea typeface="+mn-ea"/>
                <a:cs typeface="+mn-cs"/>
              </a:defRPr>
            </a:lvl4pPr>
            <a:lvl5pPr marL="1562100" indent="0">
              <a:buNone/>
              <a:defRPr lang="en-US" kern="1200" dirty="0">
                <a:latin typeface="LindeDaxPowerPoint" pitchFamily="34" charset="0"/>
                <a:ea typeface="+mn-ea"/>
                <a:cs typeface="+mn-cs"/>
              </a:defRPr>
            </a:lvl5pPr>
          </a:lstStyle>
          <a:p>
            <a:pPr lvl="0">
              <a:lnSpc>
                <a:spcPct val="100000"/>
              </a:lnSpc>
              <a:spcAft>
                <a:spcPct val="0"/>
              </a:spcAft>
            </a:pPr>
            <a:r>
              <a:rPr lang="en-US"/>
              <a:t>CLICK TO ADD SUBTITLE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8973" y="1573269"/>
            <a:ext cx="11532695" cy="19130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Measure</a:t>
            </a:r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8976320" y="1556792"/>
            <a:ext cx="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278279" y="1234687"/>
            <a:ext cx="674372" cy="254296"/>
          </a:xfrm>
          <a:solidFill>
            <a:schemeClr val="bg1"/>
          </a:solidFill>
          <a:effectLst>
            <a:outerShdw dist="25400" dir="8100000" algn="tr" rotWithShape="0">
              <a:schemeClr val="tx1"/>
            </a:outerShdw>
          </a:effectLst>
        </p:spPr>
        <p:txBody>
          <a:bodyPr wrap="none" lIns="54000" tIns="36000" rIns="36000" anchor="ctr" anchorCtr="1">
            <a:spAutoFit/>
          </a:bodyPr>
          <a:lstStyle>
            <a:lvl1pPr marL="0" indent="0" algn="r">
              <a:buNone/>
              <a:defRPr sz="1400" cap="all" baseline="0"/>
            </a:lvl1pPr>
            <a:lvl2pPr marL="266700" indent="0">
              <a:buNone/>
              <a:defRPr sz="1400"/>
            </a:lvl2pPr>
            <a:lvl3pPr marL="542925" indent="0">
              <a:buNone/>
              <a:defRPr sz="1400"/>
            </a:lvl3pPr>
            <a:lvl4pPr marL="809625" indent="0">
              <a:buNone/>
              <a:defRPr sz="1400"/>
            </a:lvl4pPr>
            <a:lvl5pPr marL="1076325" indent="0">
              <a:buNone/>
              <a:defRPr sz="1400"/>
            </a:lvl5pPr>
          </a:lstStyle>
          <a:p>
            <a:pPr lvl="0"/>
            <a:r>
              <a:rPr lang="en-US"/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18761516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A0CD00D-B3CB-A8F6-79E5-D4B093BCA3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46972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34" imgH="234" progId="TCLayout.ActiveDocument.1">
                  <p:embed/>
                </p:oleObj>
              </mc:Choice>
              <mc:Fallback>
                <p:oleObj name="think-cell Slide" r:id="rId3" imgW="234" imgH="23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A0CD00D-B3CB-A8F6-79E5-D4B093BCA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>
                <a:latin typeface="LindeDaxPowerPoint" panose="020B0500000000020000" pitchFamily="34" charset="0"/>
              </a:defRPr>
            </a:lvl1pPr>
          </a:lstStyle>
          <a:p>
            <a:r>
              <a:rPr lang="en-US" noProof="0"/>
              <a:t>Insert page 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001" y="1690687"/>
            <a:ext cx="11326284" cy="4391026"/>
          </a:xfrm>
        </p:spPr>
        <p:txBody>
          <a:bodyPr/>
          <a:lstStyle>
            <a:lvl1pPr rtl="0">
              <a:defRPr>
                <a:latin typeface="LindeDaxPowerPoint" panose="020B0500000000020000" pitchFamily="34" charset="0"/>
              </a:defRPr>
            </a:lvl1pPr>
            <a:lvl2pPr rtl="0">
              <a:defRPr>
                <a:latin typeface="LindeDaxPowerPoint" panose="020B0500000000020000" pitchFamily="34" charset="0"/>
              </a:defRPr>
            </a:lvl2pPr>
            <a:lvl3pPr rtl="0">
              <a:defRPr>
                <a:latin typeface="LindeDaxPowerPoint" panose="020B0500000000020000" pitchFamily="34" charset="0"/>
              </a:defRPr>
            </a:lvl3pPr>
            <a:lvl4pPr rtl="0">
              <a:defRPr>
                <a:latin typeface="LindeDaxPowerPoint" panose="020B0500000000020000" pitchFamily="34" charset="0"/>
              </a:defRPr>
            </a:lvl4pPr>
            <a:lvl5pPr rtl="0">
              <a:defRPr>
                <a:latin typeface="LindeDaxPowerPoint" panose="020B0500000000020000" pitchFamily="34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279467" y="6453188"/>
            <a:ext cx="2480733" cy="252412"/>
          </a:xfrm>
          <a:prstGeom prst="rect">
            <a:avLst/>
          </a:prstGeom>
        </p:spPr>
        <p:txBody>
          <a:bodyPr/>
          <a:lstStyle>
            <a:lvl1pPr algn="r" rtl="0">
              <a:defRPr sz="1100">
                <a:latin typeface="LindeDaxPowerPoint" panose="020B0500000000020000" pitchFamily="34" charset="0"/>
              </a:defRPr>
            </a:lvl1pPr>
          </a:lstStyle>
          <a:p>
            <a:pPr>
              <a:defRPr/>
            </a:pPr>
            <a:fld id="{E29CD5BB-2F58-454A-8514-1200A23987E0}" type="slidenum">
              <a:rPr lang="en-US" smtClean="0">
                <a:solidFill>
                  <a:srgbClr val="00305C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23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9"/>
            <a:ext cx="11328401" cy="133167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 b="1" i="0">
                <a:solidFill>
                  <a:schemeClr val="accent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6"/>
            <a:ext cx="11328401" cy="2808734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 i="0">
                <a:solidFill>
                  <a:schemeClr val="tx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E431D-92A2-47E3-AB81-F992A03F4066}"/>
              </a:ext>
            </a:extLst>
          </p:cNvPr>
          <p:cNvSpPr/>
          <p:nvPr userDrawn="1"/>
        </p:nvSpPr>
        <p:spPr>
          <a:xfrm>
            <a:off x="446618" y="237589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3A6CA9B9-E419-084E-8C0B-4FC981743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153938"/>
            <a:ext cx="2048313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09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, Logo at top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6319205 w 9144000"/>
              <a:gd name="connsiteY0" fmla="*/ 152636 h 6858000"/>
              <a:gd name="connsiteX1" fmla="*/ 6319205 w 9144000"/>
              <a:gd name="connsiteY1" fmla="*/ 1484313 h 6858000"/>
              <a:gd name="connsiteX2" fmla="*/ 9001125 w 9144000"/>
              <a:gd name="connsiteY2" fmla="*/ 1484313 h 6858000"/>
              <a:gd name="connsiteX3" fmla="*/ 9001125 w 9144000"/>
              <a:gd name="connsiteY3" fmla="*/ 152636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  <a:gd name="connsiteX0" fmla="*/ 7480493 w 9144000"/>
              <a:gd name="connsiteY0" fmla="*/ 152636 h 6858000"/>
              <a:gd name="connsiteX1" fmla="*/ 6319205 w 9144000"/>
              <a:gd name="connsiteY1" fmla="*/ 1484313 h 6858000"/>
              <a:gd name="connsiteX2" fmla="*/ 9001125 w 9144000"/>
              <a:gd name="connsiteY2" fmla="*/ 1484313 h 6858000"/>
              <a:gd name="connsiteX3" fmla="*/ 9001125 w 9144000"/>
              <a:gd name="connsiteY3" fmla="*/ 152636 h 6858000"/>
              <a:gd name="connsiteX4" fmla="*/ 7480493 w 9144000"/>
              <a:gd name="connsiteY4" fmla="*/ 152636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0493 w 9144000"/>
              <a:gd name="connsiteY0" fmla="*/ 152636 h 6858000"/>
              <a:gd name="connsiteX1" fmla="*/ 7480493 w 9144000"/>
              <a:gd name="connsiteY1" fmla="*/ 1496505 h 6858000"/>
              <a:gd name="connsiteX2" fmla="*/ 9001125 w 9144000"/>
              <a:gd name="connsiteY2" fmla="*/ 1484313 h 6858000"/>
              <a:gd name="connsiteX3" fmla="*/ 9001125 w 9144000"/>
              <a:gd name="connsiteY3" fmla="*/ 152636 h 6858000"/>
              <a:gd name="connsiteX4" fmla="*/ 7480493 w 9144000"/>
              <a:gd name="connsiteY4" fmla="*/ 152636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0493 w 9144000"/>
              <a:gd name="connsiteY0" fmla="*/ 152636 h 6858000"/>
              <a:gd name="connsiteX1" fmla="*/ 7480493 w 9144000"/>
              <a:gd name="connsiteY1" fmla="*/ 1496505 h 6858000"/>
              <a:gd name="connsiteX2" fmla="*/ 9001125 w 9144000"/>
              <a:gd name="connsiteY2" fmla="*/ 1155129 h 6858000"/>
              <a:gd name="connsiteX3" fmla="*/ 9001125 w 9144000"/>
              <a:gd name="connsiteY3" fmla="*/ 152636 h 6858000"/>
              <a:gd name="connsiteX4" fmla="*/ 7480493 w 9144000"/>
              <a:gd name="connsiteY4" fmla="*/ 152636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0493 w 9144000"/>
              <a:gd name="connsiteY0" fmla="*/ 152636 h 6858000"/>
              <a:gd name="connsiteX1" fmla="*/ 7471349 w 9144000"/>
              <a:gd name="connsiteY1" fmla="*/ 1155129 h 6858000"/>
              <a:gd name="connsiteX2" fmla="*/ 9001125 w 9144000"/>
              <a:gd name="connsiteY2" fmla="*/ 1155129 h 6858000"/>
              <a:gd name="connsiteX3" fmla="*/ 9001125 w 9144000"/>
              <a:gd name="connsiteY3" fmla="*/ 152636 h 6858000"/>
              <a:gd name="connsiteX4" fmla="*/ 7480493 w 9144000"/>
              <a:gd name="connsiteY4" fmla="*/ 152636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387625 w 9144000"/>
              <a:gd name="connsiteY0" fmla="*/ 105011 h 6858000"/>
              <a:gd name="connsiteX1" fmla="*/ 7471349 w 9144000"/>
              <a:gd name="connsiteY1" fmla="*/ 1155129 h 6858000"/>
              <a:gd name="connsiteX2" fmla="*/ 9001125 w 9144000"/>
              <a:gd name="connsiteY2" fmla="*/ 1155129 h 6858000"/>
              <a:gd name="connsiteX3" fmla="*/ 9001125 w 9144000"/>
              <a:gd name="connsiteY3" fmla="*/ 152636 h 6858000"/>
              <a:gd name="connsiteX4" fmla="*/ 7387625 w 9144000"/>
              <a:gd name="connsiteY4" fmla="*/ 10501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387625 w 9144000"/>
              <a:gd name="connsiteY0" fmla="*/ 105011 h 6858000"/>
              <a:gd name="connsiteX1" fmla="*/ 7428487 w 9144000"/>
              <a:gd name="connsiteY1" fmla="*/ 1291654 h 6858000"/>
              <a:gd name="connsiteX2" fmla="*/ 9001125 w 9144000"/>
              <a:gd name="connsiteY2" fmla="*/ 1155129 h 6858000"/>
              <a:gd name="connsiteX3" fmla="*/ 9001125 w 9144000"/>
              <a:gd name="connsiteY3" fmla="*/ 152636 h 6858000"/>
              <a:gd name="connsiteX4" fmla="*/ 7387625 w 9144000"/>
              <a:gd name="connsiteY4" fmla="*/ 10501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387625 w 9144000"/>
              <a:gd name="connsiteY0" fmla="*/ 105011 h 6858000"/>
              <a:gd name="connsiteX1" fmla="*/ 7428487 w 9144000"/>
              <a:gd name="connsiteY1" fmla="*/ 1291654 h 6858000"/>
              <a:gd name="connsiteX2" fmla="*/ 9001125 w 9144000"/>
              <a:gd name="connsiteY2" fmla="*/ 1155129 h 6858000"/>
              <a:gd name="connsiteX3" fmla="*/ 9046369 w 9144000"/>
              <a:gd name="connsiteY3" fmla="*/ 101836 h 6858000"/>
              <a:gd name="connsiteX4" fmla="*/ 7387625 w 9144000"/>
              <a:gd name="connsiteY4" fmla="*/ 10501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387625 w 9144000"/>
              <a:gd name="connsiteY0" fmla="*/ 105011 h 6858000"/>
              <a:gd name="connsiteX1" fmla="*/ 7428487 w 9144000"/>
              <a:gd name="connsiteY1" fmla="*/ 1291654 h 6858000"/>
              <a:gd name="connsiteX2" fmla="*/ 9001125 w 9144000"/>
              <a:gd name="connsiteY2" fmla="*/ 1155129 h 6858000"/>
              <a:gd name="connsiteX3" fmla="*/ 9005888 w 9144000"/>
              <a:gd name="connsiteY3" fmla="*/ 155811 h 6858000"/>
              <a:gd name="connsiteX4" fmla="*/ 7387625 w 9144000"/>
              <a:gd name="connsiteY4" fmla="*/ 10501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68588 w 9144000"/>
              <a:gd name="connsiteY0" fmla="*/ 149461 h 6858000"/>
              <a:gd name="connsiteX1" fmla="*/ 7428487 w 9144000"/>
              <a:gd name="connsiteY1" fmla="*/ 1291654 h 6858000"/>
              <a:gd name="connsiteX2" fmla="*/ 9001125 w 9144000"/>
              <a:gd name="connsiteY2" fmla="*/ 1155129 h 6858000"/>
              <a:gd name="connsiteX3" fmla="*/ 9005888 w 9144000"/>
              <a:gd name="connsiteY3" fmla="*/ 155811 h 6858000"/>
              <a:gd name="connsiteX4" fmla="*/ 7468588 w 9144000"/>
              <a:gd name="connsiteY4" fmla="*/ 14946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68588 w 9144000"/>
              <a:gd name="connsiteY0" fmla="*/ 149461 h 6858000"/>
              <a:gd name="connsiteX1" fmla="*/ 7468968 w 9144000"/>
              <a:gd name="connsiteY1" fmla="*/ 1177354 h 6858000"/>
              <a:gd name="connsiteX2" fmla="*/ 9001125 w 9144000"/>
              <a:gd name="connsiteY2" fmla="*/ 1155129 h 6858000"/>
              <a:gd name="connsiteX3" fmla="*/ 9005888 w 9144000"/>
              <a:gd name="connsiteY3" fmla="*/ 155811 h 6858000"/>
              <a:gd name="connsiteX4" fmla="*/ 7468588 w 9144000"/>
              <a:gd name="connsiteY4" fmla="*/ 14946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68588 w 9144000"/>
              <a:gd name="connsiteY0" fmla="*/ 149461 h 6858000"/>
              <a:gd name="connsiteX1" fmla="*/ 7468968 w 9144000"/>
              <a:gd name="connsiteY1" fmla="*/ 1177354 h 6858000"/>
              <a:gd name="connsiteX2" fmla="*/ 9001125 w 9144000"/>
              <a:gd name="connsiteY2" fmla="*/ 1174179 h 6858000"/>
              <a:gd name="connsiteX3" fmla="*/ 9005888 w 9144000"/>
              <a:gd name="connsiteY3" fmla="*/ 155811 h 6858000"/>
              <a:gd name="connsiteX4" fmla="*/ 7468588 w 9144000"/>
              <a:gd name="connsiteY4" fmla="*/ 149461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6858000">
                <a:moveTo>
                  <a:pt x="7468588" y="149461"/>
                </a:moveTo>
                <a:cubicBezTo>
                  <a:pt x="7468715" y="492092"/>
                  <a:pt x="7468841" y="834723"/>
                  <a:pt x="7468968" y="1177354"/>
                </a:cubicBezTo>
                <a:lnTo>
                  <a:pt x="9001125" y="1174179"/>
                </a:lnTo>
                <a:cubicBezTo>
                  <a:pt x="9002713" y="841073"/>
                  <a:pt x="9004300" y="488917"/>
                  <a:pt x="9005888" y="155811"/>
                </a:cubicBezTo>
                <a:lnTo>
                  <a:pt x="7468588" y="149461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8"/>
            <a:ext cx="11328401" cy="133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 b="1" i="0">
                <a:solidFill>
                  <a:schemeClr val="accent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6"/>
            <a:ext cx="11328401" cy="2808729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 i="0">
                <a:solidFill>
                  <a:schemeClr val="accent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7A93E2D9-D28C-46C1-8A7B-CE37C604AD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617" y="237589"/>
            <a:ext cx="4800000" cy="360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US"/>
              <a:t>Claim</a:t>
            </a: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EC0246BA-F283-FB4B-B382-77FDEA246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3952" y="153938"/>
            <a:ext cx="2048313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0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, Logo at bottom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9205 w 9144000"/>
              <a:gd name="connsiteY0" fmla="*/ 5373923 h 6858000"/>
              <a:gd name="connsiteX1" fmla="*/ 6319205 w 9144000"/>
              <a:gd name="connsiteY1" fmla="*/ 6705600 h 6858000"/>
              <a:gd name="connsiteX2" fmla="*/ 9001125 w 9144000"/>
              <a:gd name="connsiteY2" fmla="*/ 6705600 h 6858000"/>
              <a:gd name="connsiteX3" fmla="*/ 9001125 w 9144000"/>
              <a:gd name="connsiteY3" fmla="*/ 5373923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319205" y="5373923"/>
                </a:moveTo>
                <a:lnTo>
                  <a:pt x="6319205" y="6705600"/>
                </a:lnTo>
                <a:lnTo>
                  <a:pt x="9001125" y="6705600"/>
                </a:lnTo>
                <a:lnTo>
                  <a:pt x="9001125" y="537392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8"/>
            <a:ext cx="11328401" cy="133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017"/>
            <a:ext cx="11328401" cy="1584173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3FBB73C-3321-4EF1-97A8-BF44D636B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617" y="237589"/>
            <a:ext cx="4800000" cy="3600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Claim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5CA118E-D26E-46BC-8EAC-D4848714C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5375148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403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Pic, Logo at top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3429000"/>
          </a:xfrm>
          <a:custGeom>
            <a:avLst/>
            <a:gdLst>
              <a:gd name="connsiteX0" fmla="*/ 6319205 w 9144000"/>
              <a:gd name="connsiteY0" fmla="*/ 152636 h 3429000"/>
              <a:gd name="connsiteX1" fmla="*/ 6319205 w 9144000"/>
              <a:gd name="connsiteY1" fmla="*/ 1484313 h 3429000"/>
              <a:gd name="connsiteX2" fmla="*/ 9001125 w 9144000"/>
              <a:gd name="connsiteY2" fmla="*/ 1484313 h 3429000"/>
              <a:gd name="connsiteX3" fmla="*/ 9001125 w 9144000"/>
              <a:gd name="connsiteY3" fmla="*/ 152636 h 3429000"/>
              <a:gd name="connsiteX4" fmla="*/ 0 w 9144000"/>
              <a:gd name="connsiteY4" fmla="*/ 0 h 3429000"/>
              <a:gd name="connsiteX5" fmla="*/ 9144000 w 9144000"/>
              <a:gd name="connsiteY5" fmla="*/ 0 h 3429000"/>
              <a:gd name="connsiteX6" fmla="*/ 9144000 w 9144000"/>
              <a:gd name="connsiteY6" fmla="*/ 3429000 h 3429000"/>
              <a:gd name="connsiteX7" fmla="*/ 0 w 9144000"/>
              <a:gd name="connsiteY7" fmla="*/ 3429000 h 3429000"/>
              <a:gd name="connsiteX0" fmla="*/ 7462205 w 9144000"/>
              <a:gd name="connsiteY0" fmla="*/ 164828 h 3429000"/>
              <a:gd name="connsiteX1" fmla="*/ 6319205 w 9144000"/>
              <a:gd name="connsiteY1" fmla="*/ 1484313 h 3429000"/>
              <a:gd name="connsiteX2" fmla="*/ 9001125 w 9144000"/>
              <a:gd name="connsiteY2" fmla="*/ 1484313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71349 w 9144000"/>
              <a:gd name="connsiteY1" fmla="*/ 1484313 h 3429000"/>
              <a:gd name="connsiteX2" fmla="*/ 9001125 w 9144000"/>
              <a:gd name="connsiteY2" fmla="*/ 1484313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80493 w 9144000"/>
              <a:gd name="connsiteY1" fmla="*/ 1216089 h 3429000"/>
              <a:gd name="connsiteX2" fmla="*/ 9001125 w 9144000"/>
              <a:gd name="connsiteY2" fmla="*/ 1484313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80493 w 9144000"/>
              <a:gd name="connsiteY1" fmla="*/ 1216089 h 3429000"/>
              <a:gd name="connsiteX2" fmla="*/ 8991981 w 9144000"/>
              <a:gd name="connsiteY2" fmla="*/ 119170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105589 w 9144000"/>
              <a:gd name="connsiteY1" fmla="*/ 1935417 h 3429000"/>
              <a:gd name="connsiteX2" fmla="*/ 8991981 w 9144000"/>
              <a:gd name="connsiteY2" fmla="*/ 119170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105589 w 9144000"/>
              <a:gd name="connsiteY1" fmla="*/ 1935417 h 3429000"/>
              <a:gd name="connsiteX2" fmla="*/ 9055989 w 9144000"/>
              <a:gd name="connsiteY2" fmla="*/ 1569657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105589 w 9144000"/>
              <a:gd name="connsiteY1" fmla="*/ 1935417 h 3429000"/>
              <a:gd name="connsiteX2" fmla="*/ 8996996 w 9144000"/>
              <a:gd name="connsiteY2" fmla="*/ 1186198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59550 w 9144000"/>
              <a:gd name="connsiteY1" fmla="*/ 1168501 h 3429000"/>
              <a:gd name="connsiteX2" fmla="*/ 8996996 w 9144000"/>
              <a:gd name="connsiteY2" fmla="*/ 1186198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59550 w 9144000"/>
              <a:gd name="connsiteY1" fmla="*/ 1168501 h 3429000"/>
              <a:gd name="connsiteX2" fmla="*/ 9011745 w 9144000"/>
              <a:gd name="connsiteY2" fmla="*/ 1628650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59550 w 9144000"/>
              <a:gd name="connsiteY1" fmla="*/ 1168501 h 3429000"/>
              <a:gd name="connsiteX2" fmla="*/ 9004371 w 9144000"/>
              <a:gd name="connsiteY2" fmla="*/ 1186198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59550 w 9144000"/>
              <a:gd name="connsiteY1" fmla="*/ 1168501 h 3429000"/>
              <a:gd name="connsiteX2" fmla="*/ 9093271 w 9144000"/>
              <a:gd name="connsiteY2" fmla="*/ 1299087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59550 w 9144000"/>
              <a:gd name="connsiteY1" fmla="*/ 1168501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290217 w 9144000"/>
              <a:gd name="connsiteY1" fmla="*/ 1738590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04517 w 9144000"/>
              <a:gd name="connsiteY1" fmla="*/ 1179790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72250 w 9144000"/>
              <a:gd name="connsiteY1" fmla="*/ 1185435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89184 w 9144000"/>
              <a:gd name="connsiteY1" fmla="*/ 1123347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2205 w 9144000"/>
              <a:gd name="connsiteY0" fmla="*/ 164828 h 3429000"/>
              <a:gd name="connsiteX1" fmla="*/ 7468018 w 9144000"/>
              <a:gd name="connsiteY1" fmla="*/ 1174147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2205 w 9144000"/>
              <a:gd name="connsiteY4" fmla="*/ 164828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07172 w 9144000"/>
              <a:gd name="connsiteY0" fmla="*/ 85806 h 3429000"/>
              <a:gd name="connsiteX1" fmla="*/ 7468018 w 9144000"/>
              <a:gd name="connsiteY1" fmla="*/ 1174147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07172 w 9144000"/>
              <a:gd name="connsiteY4" fmla="*/ 85806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9004371 w 9144000"/>
              <a:gd name="connsiteY2" fmla="*/ 1169265 h 3429000"/>
              <a:gd name="connsiteX3" fmla="*/ 9001125 w 9144000"/>
              <a:gd name="connsiteY3" fmla="*/ 152636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9004371 w 9144000"/>
              <a:gd name="connsiteY2" fmla="*/ 1169265 h 3429000"/>
              <a:gd name="connsiteX3" fmla="*/ 8950325 w 9144000"/>
              <a:gd name="connsiteY3" fmla="*/ 214725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9004371 w 9144000"/>
              <a:gd name="connsiteY2" fmla="*/ 1169265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8949338 w 9144000"/>
              <a:gd name="connsiteY2" fmla="*/ 1067665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9000138 w 9144000"/>
              <a:gd name="connsiteY2" fmla="*/ 1163620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9000138 w 9144000"/>
              <a:gd name="connsiteY2" fmla="*/ 1180553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8995904 w 9144000"/>
              <a:gd name="connsiteY2" fmla="*/ 1169264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1174147 h 3429000"/>
              <a:gd name="connsiteX2" fmla="*/ 8995904 w 9144000"/>
              <a:gd name="connsiteY2" fmla="*/ 1180552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8 w 9144000"/>
              <a:gd name="connsiteY1" fmla="*/ 925792 h 3429000"/>
              <a:gd name="connsiteX2" fmla="*/ 8995904 w 9144000"/>
              <a:gd name="connsiteY2" fmla="*/ 1180552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3785 w 9144000"/>
              <a:gd name="connsiteY1" fmla="*/ 1179792 h 3429000"/>
              <a:gd name="connsiteX2" fmla="*/ 8995904 w 9144000"/>
              <a:gd name="connsiteY2" fmla="*/ 1180552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3785 w 9144000"/>
              <a:gd name="connsiteY1" fmla="*/ 1179792 h 3429000"/>
              <a:gd name="connsiteX2" fmla="*/ 9038237 w 9144000"/>
              <a:gd name="connsiteY2" fmla="*/ 1428907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3785 w 9144000"/>
              <a:gd name="connsiteY1" fmla="*/ 1179792 h 3429000"/>
              <a:gd name="connsiteX2" fmla="*/ 9004370 w 9144000"/>
              <a:gd name="connsiteY2" fmla="*/ 1174907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510352 w 9144000"/>
              <a:gd name="connsiteY1" fmla="*/ 1038681 h 3429000"/>
              <a:gd name="connsiteX2" fmla="*/ 9004370 w 9144000"/>
              <a:gd name="connsiteY2" fmla="*/ 1174907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  <a:gd name="connsiteX0" fmla="*/ 7466438 w 9144000"/>
              <a:gd name="connsiteY0" fmla="*/ 147895 h 3429000"/>
              <a:gd name="connsiteX1" fmla="*/ 7468019 w 9144000"/>
              <a:gd name="connsiteY1" fmla="*/ 1168504 h 3429000"/>
              <a:gd name="connsiteX2" fmla="*/ 9004370 w 9144000"/>
              <a:gd name="connsiteY2" fmla="*/ 1174907 h 3429000"/>
              <a:gd name="connsiteX3" fmla="*/ 9001125 w 9144000"/>
              <a:gd name="connsiteY3" fmla="*/ 158280 h 3429000"/>
              <a:gd name="connsiteX4" fmla="*/ 7466438 w 9144000"/>
              <a:gd name="connsiteY4" fmla="*/ 147895 h 3429000"/>
              <a:gd name="connsiteX5" fmla="*/ 0 w 9144000"/>
              <a:gd name="connsiteY5" fmla="*/ 0 h 3429000"/>
              <a:gd name="connsiteX6" fmla="*/ 9144000 w 9144000"/>
              <a:gd name="connsiteY6" fmla="*/ 0 h 3429000"/>
              <a:gd name="connsiteX7" fmla="*/ 9144000 w 9144000"/>
              <a:gd name="connsiteY7" fmla="*/ 3429000 h 3429000"/>
              <a:gd name="connsiteX8" fmla="*/ 0 w 9144000"/>
              <a:gd name="connsiteY8" fmla="*/ 3429000 h 3429000"/>
              <a:gd name="connsiteX9" fmla="*/ 0 w 9144000"/>
              <a:gd name="connsiteY9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3429000">
                <a:moveTo>
                  <a:pt x="7466438" y="147895"/>
                </a:moveTo>
                <a:cubicBezTo>
                  <a:pt x="7469786" y="488097"/>
                  <a:pt x="7464671" y="828302"/>
                  <a:pt x="7468019" y="1168504"/>
                </a:cubicBezTo>
                <a:lnTo>
                  <a:pt x="9004370" y="1174907"/>
                </a:lnTo>
                <a:cubicBezTo>
                  <a:pt x="9005746" y="830386"/>
                  <a:pt x="8999749" y="502801"/>
                  <a:pt x="9001125" y="158280"/>
                </a:cubicBezTo>
                <a:lnTo>
                  <a:pt x="7466438" y="147895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7045AB-0038-4D16-836E-600A3271FA7C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4845856"/>
            <a:ext cx="11328401" cy="1283444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4"/>
            <a:ext cx="11328401" cy="1116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C1F44401-7EF5-1846-82D6-317AD8CB2B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153938"/>
            <a:ext cx="2048313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59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, Logo at bottom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6319205 w 9144000"/>
              <a:gd name="connsiteY0" fmla="*/ 5373923 h 6858000"/>
              <a:gd name="connsiteX1" fmla="*/ 6319205 w 9144000"/>
              <a:gd name="connsiteY1" fmla="*/ 6705600 h 6858000"/>
              <a:gd name="connsiteX2" fmla="*/ 9001125 w 9144000"/>
              <a:gd name="connsiteY2" fmla="*/ 6705600 h 6858000"/>
              <a:gd name="connsiteX3" fmla="*/ 9001125 w 9144000"/>
              <a:gd name="connsiteY3" fmla="*/ 5373923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  <a:gd name="connsiteX0" fmla="*/ 7476953 w 9144000"/>
              <a:gd name="connsiteY0" fmla="*/ 5383755 h 6858000"/>
              <a:gd name="connsiteX1" fmla="*/ 6319205 w 9144000"/>
              <a:gd name="connsiteY1" fmla="*/ 6705600 h 6858000"/>
              <a:gd name="connsiteX2" fmla="*/ 9001125 w 9144000"/>
              <a:gd name="connsiteY2" fmla="*/ 6705600 h 6858000"/>
              <a:gd name="connsiteX3" fmla="*/ 9001125 w 9144000"/>
              <a:gd name="connsiteY3" fmla="*/ 5373923 h 6858000"/>
              <a:gd name="connsiteX4" fmla="*/ 7476953 w 9144000"/>
              <a:gd name="connsiteY4" fmla="*/ 5383755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6953 w 9144000"/>
              <a:gd name="connsiteY0" fmla="*/ 5383755 h 6858000"/>
              <a:gd name="connsiteX1" fmla="*/ 6319205 w 9144000"/>
              <a:gd name="connsiteY1" fmla="*/ 6705600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76953 w 9144000"/>
              <a:gd name="connsiteY4" fmla="*/ 5383755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4327 w 9144000"/>
              <a:gd name="connsiteY0" fmla="*/ 5678723 h 6858000"/>
              <a:gd name="connsiteX1" fmla="*/ 6319205 w 9144000"/>
              <a:gd name="connsiteY1" fmla="*/ 6705600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84327 w 9144000"/>
              <a:gd name="connsiteY4" fmla="*/ 5678723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4327 w 9144000"/>
              <a:gd name="connsiteY0" fmla="*/ 5678723 h 6858000"/>
              <a:gd name="connsiteX1" fmla="*/ 7469579 w 9144000"/>
              <a:gd name="connsiteY1" fmla="*/ 6725265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84327 w 9144000"/>
              <a:gd name="connsiteY4" fmla="*/ 5678723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4327 w 9144000"/>
              <a:gd name="connsiteY0" fmla="*/ 5678723 h 6858000"/>
              <a:gd name="connsiteX1" fmla="*/ 7366340 w 9144000"/>
              <a:gd name="connsiteY1" fmla="*/ 6735097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84327 w 9144000"/>
              <a:gd name="connsiteY4" fmla="*/ 5678723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84327 w 9144000"/>
              <a:gd name="connsiteY0" fmla="*/ 5678723 h 6858000"/>
              <a:gd name="connsiteX1" fmla="*/ 7462205 w 9144000"/>
              <a:gd name="connsiteY1" fmla="*/ 6685935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84327 w 9144000"/>
              <a:gd name="connsiteY4" fmla="*/ 5678723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2205 w 9144000"/>
              <a:gd name="connsiteY1" fmla="*/ 6685935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545549 w 9144000"/>
              <a:gd name="connsiteY1" fmla="*/ 6651010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6968 w 9144000"/>
              <a:gd name="connsiteY1" fmla="*/ 6701810 h 6858000"/>
              <a:gd name="connsiteX2" fmla="*/ 9001125 w 9144000"/>
              <a:gd name="connsiteY2" fmla="*/ 6705600 h 6858000"/>
              <a:gd name="connsiteX3" fmla="*/ 9008499 w 9144000"/>
              <a:gd name="connsiteY3" fmla="*/ 567872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6968 w 9144000"/>
              <a:gd name="connsiteY1" fmla="*/ 6701810 h 6858000"/>
              <a:gd name="connsiteX2" fmla="*/ 8951119 w 9144000"/>
              <a:gd name="connsiteY2" fmla="*/ 6635750 h 6858000"/>
              <a:gd name="connsiteX3" fmla="*/ 9008499 w 9144000"/>
              <a:gd name="connsiteY3" fmla="*/ 567872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6968 w 9144000"/>
              <a:gd name="connsiteY1" fmla="*/ 6701810 h 6858000"/>
              <a:gd name="connsiteX2" fmla="*/ 9003506 w 9144000"/>
              <a:gd name="connsiteY2" fmla="*/ 6696075 h 6858000"/>
              <a:gd name="connsiteX3" fmla="*/ 9008499 w 9144000"/>
              <a:gd name="connsiteY3" fmla="*/ 567872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6968 w 9144000"/>
              <a:gd name="connsiteY1" fmla="*/ 6701810 h 6858000"/>
              <a:gd name="connsiteX2" fmla="*/ 9003506 w 9144000"/>
              <a:gd name="connsiteY2" fmla="*/ 6696075 h 6858000"/>
              <a:gd name="connsiteX3" fmla="*/ 8953730 w 9144000"/>
              <a:gd name="connsiteY3" fmla="*/ 572317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6968 w 9144000"/>
              <a:gd name="connsiteY1" fmla="*/ 6701810 h 6858000"/>
              <a:gd name="connsiteX2" fmla="*/ 9003506 w 9144000"/>
              <a:gd name="connsiteY2" fmla="*/ 6696075 h 6858000"/>
              <a:gd name="connsiteX3" fmla="*/ 9001355 w 9144000"/>
              <a:gd name="connsiteY3" fmla="*/ 5675548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  <a:gd name="connsiteX0" fmla="*/ 7470040 w 9144000"/>
              <a:gd name="connsiteY0" fmla="*/ 5681898 h 6858000"/>
              <a:gd name="connsiteX1" fmla="*/ 7466968 w 9144000"/>
              <a:gd name="connsiteY1" fmla="*/ 6701810 h 6858000"/>
              <a:gd name="connsiteX2" fmla="*/ 9003506 w 9144000"/>
              <a:gd name="connsiteY2" fmla="*/ 6696075 h 6858000"/>
              <a:gd name="connsiteX3" fmla="*/ 9001355 w 9144000"/>
              <a:gd name="connsiteY3" fmla="*/ 5685073 h 6858000"/>
              <a:gd name="connsiteX4" fmla="*/ 7470040 w 9144000"/>
              <a:gd name="connsiteY4" fmla="*/ 5681898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6858000">
                <a:moveTo>
                  <a:pt x="7470040" y="5681898"/>
                </a:moveTo>
                <a:cubicBezTo>
                  <a:pt x="7467428" y="6016577"/>
                  <a:pt x="7469580" y="6367131"/>
                  <a:pt x="7466968" y="6701810"/>
                </a:cubicBezTo>
                <a:lnTo>
                  <a:pt x="9003506" y="6696075"/>
                </a:lnTo>
                <a:cubicBezTo>
                  <a:pt x="9005170" y="6356958"/>
                  <a:pt x="8999691" y="6024190"/>
                  <a:pt x="9001355" y="5685073"/>
                </a:cubicBezTo>
                <a:lnTo>
                  <a:pt x="7470040" y="568189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 </a:t>
            </a:r>
          </a:p>
        </p:txBody>
      </p:sp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700808"/>
            <a:ext cx="11328401" cy="1332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0"/>
          <a:lstStyle>
            <a:lvl1pPr>
              <a:lnSpc>
                <a:spcPct val="110000"/>
              </a:lnSpc>
              <a:defRPr sz="3200" b="0" i="0">
                <a:solidFill>
                  <a:schemeClr val="accent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573017"/>
            <a:ext cx="11328401" cy="1584173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3FBB73C-3321-4EF1-97A8-BF44D636B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617" y="237589"/>
            <a:ext cx="4800000" cy="360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pPr lvl="0"/>
            <a:r>
              <a:rPr lang="en-US"/>
              <a:t>Claim</a:t>
            </a: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97596A87-84F6-F241-987B-DDAC7C8A9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75522"/>
            <a:ext cx="2048313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8D5EB77F-1F35-6546-990B-6A4CD8311A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37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A3669C07-1FE5-3547-B932-62884C9E1A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3799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7F0A4B38-60E5-EC49-AD09-306ED8E4E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-8743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7011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3063F13-AF48-234D-9350-446ACDBD9F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524000" y="0"/>
            <a:ext cx="9144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977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7DEF04BF-3303-5545-BBDA-322651F3FE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-8743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3041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07CFF1C4-1FDD-424F-9A95-0618FD8C44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16329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1543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F5DF85F0-0953-B74B-867B-3C3DEF6747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16329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765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37BFDC09-8708-B24E-95F5-961F07AAA6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16329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7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ctr">
              <a:buNone/>
              <a:defRPr lang="de-DE"/>
            </a:lvl1pPr>
          </a:lstStyle>
          <a:p>
            <a:pPr marL="177800" lvl="0" indent="-177800" algn="ctr"/>
            <a:r>
              <a:rPr lang="en-GB" noProof="0"/>
              <a:t>Click icon to add picture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Making our world more productive</a:t>
            </a:r>
            <a:endParaRPr lang="de-DE" sz="180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800637F-3C04-4A0B-94C3-D16E85A50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5375148"/>
            <a:ext cx="3553968" cy="1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25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CBEBD17F-0D6B-1F48-A1E5-319BF4A1CD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0717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95EE8716-BFC9-A343-9904-C6167456BC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16329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86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72120D83-B035-6C4A-90EE-056F289135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9291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5">
            <a:extLst>
              <a:ext uri="{FF2B5EF4-FFF2-40B4-BE49-F238E27FC236}">
                <a16:creationId xmlns:a16="http://schemas.microsoft.com/office/drawing/2014/main" id="{7DCD307B-D4F4-324B-8514-A38DC2AA33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0290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5">
            <a:extLst>
              <a:ext uri="{FF2B5EF4-FFF2-40B4-BE49-F238E27FC236}">
                <a16:creationId xmlns:a16="http://schemas.microsoft.com/office/drawing/2014/main" id="{5AC9A807-CC11-6A43-9254-120671002C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5297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A1A06EB4-27E6-0F44-8F07-305FE4617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-8743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7829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5">
            <a:extLst>
              <a:ext uri="{FF2B5EF4-FFF2-40B4-BE49-F238E27FC236}">
                <a16:creationId xmlns:a16="http://schemas.microsoft.com/office/drawing/2014/main" id="{BD620B39-23FA-6544-A1F3-B8F7C0CC4C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3253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F4FC7462-3005-A24D-9687-1E593C957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-8743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7749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C5B8521B-07D8-2D4F-83A8-2A30DB477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6461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5">
            <a:extLst>
              <a:ext uri="{FF2B5EF4-FFF2-40B4-BE49-F238E27FC236}">
                <a16:creationId xmlns:a16="http://schemas.microsoft.com/office/drawing/2014/main" id="{E27CE4AC-FEC8-464D-AB50-DE42770DB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78" y="0"/>
            <a:ext cx="1219152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32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big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8488 w 9144000"/>
              <a:gd name="connsiteY0" fmla="*/ 152400 h 6858000"/>
              <a:gd name="connsiteX1" fmla="*/ 6948488 w 9144000"/>
              <a:gd name="connsiteY1" fmla="*/ 1176337 h 6858000"/>
              <a:gd name="connsiteX2" fmla="*/ 9000492 w 9144000"/>
              <a:gd name="connsiteY2" fmla="*/ 1176337 h 6858000"/>
              <a:gd name="connsiteX3" fmla="*/ 9000492 w 9144000"/>
              <a:gd name="connsiteY3" fmla="*/ 152400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948488" y="152400"/>
                </a:moveTo>
                <a:lnTo>
                  <a:pt x="6948488" y="1176337"/>
                </a:lnTo>
                <a:lnTo>
                  <a:pt x="9000492" y="1176337"/>
                </a:lnTo>
                <a:lnTo>
                  <a:pt x="9000492" y="1524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8881533" cy="1008000"/>
          </a:xfrm>
          <a:solidFill>
            <a:schemeClr val="bg1"/>
          </a:solidFill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060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109CBC6B-2E1A-7E42-98BC-F7CD07D33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9450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96F6625C-A9A7-9441-8AD5-01A2ECEBC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-1530" y="0"/>
            <a:ext cx="1219353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58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8F6474B6-7C9B-F049-BBC4-84BC5F7A1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3136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99AD3E55-8C66-2149-B383-62D89D1AF5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8830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 (half Pic, Logo at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Rectangle 9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3645025"/>
            <a:ext cx="11328401" cy="11159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t" anchorCtr="0"/>
          <a:lstStyle>
            <a:lvl1pPr>
              <a:lnSpc>
                <a:spcPct val="11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5460" name="Rectangle 10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799" y="4845854"/>
            <a:ext cx="7607559" cy="1283446"/>
          </a:xfrm>
          <a:extLst>
            <a:ext uri="{909E8E84-426E-40DD-AFC4-6F175D3DCCD1}">
              <a14:hiddenFill xmlns:a14="http://schemas.microsoft.com/office/drawing/2010/main">
                <a:solidFill>
                  <a:srgbClr val="00305C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>
            <a:lvl1pPr marL="0" indent="0">
              <a:lnSpc>
                <a:spcPct val="110000"/>
              </a:lnSpc>
              <a:spcAft>
                <a:spcPct val="0"/>
              </a:spcAft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9B1500-7045-4124-93C8-DEF10D00FD23}"/>
              </a:ext>
            </a:extLst>
          </p:cNvPr>
          <p:cNvSpPr/>
          <p:nvPr userDrawn="1"/>
        </p:nvSpPr>
        <p:spPr>
          <a:xfrm>
            <a:off x="446618" y="6354068"/>
            <a:ext cx="4849068" cy="36027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Haciendo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nuestro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mundo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más</a:t>
            </a:r>
            <a:r>
              <a:rPr lang="en-US" sz="1800" b="0" i="0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 </a:t>
            </a:r>
            <a:r>
              <a:rPr lang="en-US" sz="1800" b="0" i="0" err="1">
                <a:solidFill>
                  <a:schemeClr val="tx2"/>
                </a:solidFill>
                <a:latin typeface="LindeDaxGlobal" pitchFamily="2" charset="-128"/>
                <a:ea typeface="LindeDaxGlobal" pitchFamily="2" charset="-128"/>
                <a:cs typeface="LindeDaxGlobal" pitchFamily="2" charset="-128"/>
              </a:rPr>
              <a:t>productivo</a:t>
            </a:r>
            <a:endParaRPr lang="de-DE" sz="1800" b="0" i="0">
              <a:solidFill>
                <a:schemeClr val="tx2"/>
              </a:solidFill>
              <a:latin typeface="LindeDaxGlobal" pitchFamily="2" charset="-128"/>
              <a:ea typeface="LindeDaxGlobal" pitchFamily="2" charset="-128"/>
              <a:cs typeface="LindeDaxGlobal" pitchFamily="2" charset="-128"/>
            </a:endParaRP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0ED834C-C9D1-5E4A-A059-723D4AF7A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5683200"/>
            <a:ext cx="2048313" cy="1022400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39B7023A-23D9-DA4C-B97C-53BC03B801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7374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big picture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6">
            <a:extLst>
              <a:ext uri="{FF2B5EF4-FFF2-40B4-BE49-F238E27FC236}">
                <a16:creationId xmlns:a16="http://schemas.microsoft.com/office/drawing/2014/main" id="{5CDEA1BC-3C69-0940-A7A9-673459201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9577908" cy="1008000"/>
          </a:xfrm>
          <a:solidFill>
            <a:schemeClr val="bg1"/>
          </a:solidFill>
        </p:spPr>
        <p:txBody>
          <a:bodyPr/>
          <a:lstStyle>
            <a:lvl1pPr>
              <a:defRPr b="0" i="0">
                <a:latin typeface="LindeDaxGlobal" pitchFamily="2" charset="-128"/>
                <a:ea typeface="LindeDaxGlobal" pitchFamily="2" charset="-128"/>
                <a:cs typeface="LindeDaxGlobal" pitchFamily="2" charset="-128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EB551ED0-B923-4541-8CA3-CF30129F7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046" y="152401"/>
            <a:ext cx="2048313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571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mall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9577387" cy="100806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defRPr>
            </a:lvl1pPr>
          </a:lstStyle>
          <a:p>
            <a:pPr>
              <a:lnSpc>
                <a:spcPct val="100000"/>
              </a:lnSpc>
            </a:pPr>
            <a:fld id="{60C281F4-7709-457C-9E76-0D98B4578498}" type="datetime1">
              <a:rPr lang="en-US" smtClean="0"/>
              <a:t>3/10/2025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defRPr>
            </a:lvl1pPr>
          </a:lstStyle>
          <a:p>
            <a:pPr>
              <a:lnSpc>
                <a:spcPct val="100000"/>
              </a:lnSpc>
            </a:pPr>
            <a:r>
              <a:rPr lang="en-GB"/>
              <a:t>Footer</a:t>
            </a:r>
          </a:p>
        </p:txBody>
      </p:sp>
      <p:pic>
        <p:nvPicPr>
          <p:cNvPr id="9" name="Bildplatzhalter 2">
            <a:extLst>
              <a:ext uri="{FF2B5EF4-FFF2-40B4-BE49-F238E27FC236}">
                <a16:creationId xmlns:a16="http://schemas.microsoft.com/office/drawing/2014/main" id="{F147B4C2-F70B-634A-97CC-3482B0D3E5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500" y="1350338"/>
            <a:ext cx="118110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638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small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9577387" cy="100806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defRPr>
            </a:lvl1pPr>
          </a:lstStyle>
          <a:p>
            <a:pPr>
              <a:lnSpc>
                <a:spcPct val="100000"/>
              </a:lnSpc>
            </a:pPr>
            <a:fld id="{EC37A12C-037E-41BA-8270-123215F70304}" type="datetime1">
              <a:rPr lang="en-US" smtClean="0"/>
              <a:t>3/10/2025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defRPr>
            </a:lvl1pPr>
          </a:lstStyle>
          <a:p>
            <a:pPr>
              <a:lnSpc>
                <a:spcPct val="100000"/>
              </a:lnSpc>
            </a:pPr>
            <a:r>
              <a:rPr lang="en-GB"/>
              <a:t>Footer</a:t>
            </a:r>
          </a:p>
        </p:txBody>
      </p:sp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3C3B862F-6316-FB43-9B1C-24FE84315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500" y="1341439"/>
            <a:ext cx="118110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2436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3"/>
            <a:ext cx="9577387" cy="102393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2" y="1484315"/>
            <a:ext cx="11328399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87A874E-1A62-49D6-95B9-B0BC12B8F126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798535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0"/>
            <a:ext cx="9577388" cy="102393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D17C1D4-2DFF-4509-B600-2707D8C7CE3F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288618" y="1484315"/>
            <a:ext cx="5471583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1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mall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1"/>
            <a:ext cx="8881532" cy="100806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DE383DA-F68E-4FD3-9E87-F566FEC9F88B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190500" y="1341439"/>
            <a:ext cx="11811000" cy="5040312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13567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61C5A7F-ABA1-4638-A6FB-7E121EA12EE5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4344215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8256629" y="1484315"/>
            <a:ext cx="3504000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154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5" cy="235655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A632690-4B77-454B-96C5-40526BC30AAF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288618" y="1484315"/>
            <a:ext cx="5471583" cy="235655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431800" y="4041068"/>
            <a:ext cx="5471584" cy="234068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6288618" y="4041068"/>
            <a:ext cx="5471583" cy="234068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0679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5964B6B-FECB-4E9A-AC9F-515559AA1F87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009538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2490F57-601A-42A6-AE1A-6BBF296E3342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1203261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76085" y="1484313"/>
            <a:ext cx="7584115" cy="489743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1"/>
            <a:ext cx="9577388" cy="10224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3551669" cy="4897437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61950" indent="-17145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13D69A7-F8FE-4663-9033-E84FB7D6F64A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568869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88618" y="1484784"/>
            <a:ext cx="5471583" cy="2376124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0" y="152403"/>
            <a:ext cx="9577388" cy="102393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4897437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52E8769-8443-4286-89D9-B51881594A23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88618" y="4004642"/>
            <a:ext cx="5471583" cy="237710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15806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Typ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3429003"/>
            <a:ext cx="11328401" cy="2952748"/>
          </a:xfr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484315"/>
            <a:ext cx="5471584" cy="1728663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 defTabSz="715963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D366D2C-3CC6-45F6-8B51-B6B390073396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6288618" y="1484315"/>
            <a:ext cx="5471583" cy="1728663"/>
          </a:xfrm>
        </p:spPr>
        <p:txBody>
          <a:bodyPr/>
          <a:lstStyle>
            <a:lvl1pPr marL="0" indent="0">
              <a:buNone/>
              <a:tabLst/>
              <a:defRPr sz="1400"/>
            </a:lvl1pPr>
            <a:lvl2pPr marL="184150" indent="-184150">
              <a:tabLst/>
              <a:defRPr sz="1400"/>
            </a:lvl2pPr>
            <a:lvl3pPr marL="358775" indent="-177800">
              <a:tabLst/>
              <a:defRPr sz="1400"/>
            </a:lvl3pPr>
            <a:lvl4pPr marL="534988" indent="-177800">
              <a:tabLst/>
              <a:defRPr sz="1400"/>
            </a:lvl4pPr>
            <a:lvl5pPr marL="714375" indent="-177800" defTabSz="806450">
              <a:tabLst/>
              <a:defRPr sz="1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3286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D6EC3B6-4E29-487F-92C5-C99D3C1DA1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2" imgH="362" progId="TCLayout.ActiveDocument.1">
                  <p:embed/>
                </p:oleObj>
              </mc:Choice>
              <mc:Fallback>
                <p:oleObj name="think-cell Slide" r:id="rId4" imgW="362" imgH="362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D6EC3B6-4E29-487F-92C5-C99D3C1DA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43CA4D-9D10-4ED4-89B2-BB8089C0BF4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err="1">
              <a:solidFill>
                <a:schemeClr val="tx1"/>
              </a:solidFill>
              <a:latin typeface="Calibri Light" panose="020F0302020204030204" pitchFamily="34" charset="0"/>
              <a:ea typeface="+mj-ea"/>
              <a:cs typeface="Calibri" panose="020F05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806F1F3-03E3-8747-AF82-D17D58B1C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57301"/>
            <a:ext cx="10972800" cy="320040"/>
          </a:xfrm>
        </p:spPr>
        <p:txBody>
          <a:bodyPr lIns="0">
            <a:noAutofit/>
          </a:bodyPr>
          <a:lstStyle>
            <a:lvl1pPr marL="18288" indent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  <a:defRPr sz="2100" b="0" cap="none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Optional Subtitle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174FCC-E1DA-0547-B958-1E077E3F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04F8C8-AE65-4D38-A94D-DAF87B0AE1F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09600" y="1920875"/>
            <a:ext cx="10972800" cy="414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4262E-7BF6-274C-912E-71C875AE5A0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87778-0117-EA47-9FF4-1F5A7F66EE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Internal Use Only. ©2020 AVEVA Group plc and its subsidiaries. All rights reserved.</a:t>
            </a:r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E8988F-294C-1140-AA84-8CFAB9AAA6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67CDB12-45E5-4FD7-AE50-9CB5AFC72BA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8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90501" y="152401"/>
            <a:ext cx="8881532" cy="10224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LindeDaxPowerPoint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1"/>
            <a:ext cx="8881532" cy="100806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484315"/>
            <a:ext cx="11328400" cy="4897437"/>
          </a:xfrm>
        </p:spPr>
        <p:txBody>
          <a:bodyPr/>
          <a:lstStyle>
            <a:lvl1pPr marL="176213" indent="-176213">
              <a:buFont typeface="LindeDaxPowerPoint" panose="020B0500000000020000" pitchFamily="34" charset="0"/>
              <a:buChar char="–"/>
              <a:tabLst>
                <a:tab pos="176213" algn="l"/>
              </a:tabLst>
              <a:defRPr b="0"/>
            </a:lvl1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43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0501" y="152403"/>
            <a:ext cx="8881532" cy="102393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2" y="1484315"/>
            <a:ext cx="11328399" cy="4897437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AB61AD4-455F-4DE0-8A9C-F6BB3C31672D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6855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42" Type="http://schemas.openxmlformats.org/officeDocument/2006/relationships/image" Target="../media/image6.jpeg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slideLayout" Target="../slideLayouts/slideLayout77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A5BEC0-4F4B-4EC5-8527-FE97ACEDA1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16348726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257" imgH="257" progId="TCLayout.ActiveDocument.1">
                  <p:embed/>
                </p:oleObj>
              </mc:Choice>
              <mc:Fallback>
                <p:oleObj name="think-cell Slide" r:id="rId21" imgW="257" imgH="25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A5BEC0-4F4B-4EC5-8527-FE97ACEDA1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 bwMode="auto">
          <a:xfrm>
            <a:off x="190499" y="152400"/>
            <a:ext cx="8881535" cy="102393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LindeDaxPowerPoint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484315"/>
            <a:ext cx="11328401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Textmasterformat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0501" y="152403"/>
            <a:ext cx="8881532" cy="10239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72800" tIns="0" rIns="1728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Titelmasterformat durch Klicken bearbeiten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488000" y="6453336"/>
            <a:ext cx="9792576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800"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31799" y="6453336"/>
            <a:ext cx="960000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800" smtClean="0"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F17E848-2AB5-4E60-84A2-F57F2AB27A30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Rectangle 5"/>
          <p:cNvSpPr/>
          <p:nvPr/>
        </p:nvSpPr>
        <p:spPr bwMode="auto">
          <a:xfrm>
            <a:off x="11280577" y="6453336"/>
            <a:ext cx="479625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algn="r">
              <a:lnSpc>
                <a:spcPct val="100000"/>
              </a:lnSpc>
            </a:pPr>
            <a:fld id="{6DAC255C-81C4-45BF-A0B7-822A0D4D0A7D}" type="slidenum">
              <a:rPr lang="en-GB" sz="800" noProof="0" smtClean="0">
                <a:solidFill>
                  <a:schemeClr val="tx1"/>
                </a:solidFill>
              </a:rPr>
              <a:pPr lvl="0" algn="r">
                <a:lnSpc>
                  <a:spcPct val="100000"/>
                </a:lnSpc>
              </a:pPr>
              <a:t>‹#›</a:t>
            </a:fld>
            <a:endParaRPr lang="en-GB" sz="800" noProof="0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1F1652-F4AF-4429-A401-203F19BFFF1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573" y="152636"/>
            <a:ext cx="2731084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0" r:id="rId18"/>
  </p:sldLayoutIdLst>
  <p:hf sldNum="0" hdr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177800" algn="l"/>
        </a:tabLst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415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361950" algn="l"/>
        </a:tabLst>
        <a:defRPr sz="1600">
          <a:solidFill>
            <a:schemeClr val="tx1"/>
          </a:solidFill>
          <a:latin typeface="+mn-lt"/>
        </a:defRPr>
      </a:lvl2pPr>
      <a:lvl3pPr marL="5397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539750" algn="l"/>
        </a:tabLst>
        <a:defRPr sz="1600">
          <a:solidFill>
            <a:schemeClr val="tx1"/>
          </a:solidFill>
          <a:latin typeface="+mn-lt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717550" algn="l"/>
        </a:tabLst>
        <a:defRPr sz="1600">
          <a:solidFill>
            <a:schemeClr val="tx1"/>
          </a:solidFill>
          <a:latin typeface="+mn-lt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895350" algn="l"/>
        </a:tabLst>
        <a:defRPr sz="1600">
          <a:solidFill>
            <a:schemeClr val="tx1"/>
          </a:solidFill>
          <a:latin typeface="+mn-lt"/>
        </a:defRPr>
      </a:lvl5pPr>
      <a:lvl6pPr marL="15986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6pPr>
      <a:lvl7pPr marL="20558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7pPr>
      <a:lvl8pPr marL="25130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8pPr>
      <a:lvl9pPr marL="29702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90">
          <p15:clr>
            <a:srgbClr val="F26B43"/>
          </p15:clr>
        </p15:guide>
        <p15:guide id="3" pos="5670">
          <p15:clr>
            <a:srgbClr val="F26B43"/>
          </p15:clr>
        </p15:guide>
        <p15:guide id="4" orient="horz" pos="4224">
          <p15:clr>
            <a:srgbClr val="F26B43"/>
          </p15:clr>
        </p15:guide>
        <p15:guide id="5" pos="4286">
          <p15:clr>
            <a:srgbClr val="F26B43"/>
          </p15:clr>
        </p15:guide>
        <p15:guide id="6" pos="4377">
          <p15:clr>
            <a:srgbClr val="F26B43"/>
          </p15:clr>
        </p15:guide>
        <p15:guide id="7" orient="horz" pos="935">
          <p15:clr>
            <a:srgbClr val="F26B43"/>
          </p15:clr>
        </p15:guide>
        <p15:guide id="8" orient="horz" pos="845">
          <p15:clr>
            <a:srgbClr val="F26B43"/>
          </p15:clr>
        </p15:guide>
        <p15:guide id="9" pos="204">
          <p15:clr>
            <a:srgbClr val="F26B43"/>
          </p15:clr>
        </p15:guide>
        <p15:guide id="10" pos="5556">
          <p15:clr>
            <a:srgbClr val="F26B43"/>
          </p15:clr>
        </p15:guide>
        <p15:guide id="11" orient="horz" pos="4020">
          <p15:clr>
            <a:srgbClr val="F26B43"/>
          </p15:clr>
        </p15:guide>
        <p15:guide id="12" pos="2880">
          <p15:clr>
            <a:srgbClr val="F26B43"/>
          </p15:clr>
        </p15:guide>
        <p15:guide id="13" pos="2789">
          <p15:clr>
            <a:srgbClr val="F26B43"/>
          </p15:clr>
        </p15:guide>
        <p15:guide id="14" pos="297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A5BEC0-4F4B-4EC5-8527-FE97ACEDA1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16348726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257" imgH="257" progId="TCLayout.ActiveDocument.1">
                  <p:embed/>
                </p:oleObj>
              </mc:Choice>
              <mc:Fallback>
                <p:oleObj name="think-cell Slide" r:id="rId22" imgW="257" imgH="25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A5BEC0-4F4B-4EC5-8527-FE97ACEDA1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 bwMode="auto">
          <a:xfrm>
            <a:off x="190499" y="152400"/>
            <a:ext cx="8881535" cy="102393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LindeDaxPowerPoint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484315"/>
            <a:ext cx="11328401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Textmasterformat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0501" y="152403"/>
            <a:ext cx="8881532" cy="10239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72800" tIns="0" rIns="1728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Titelmasterformat durch Klicken bearbeiten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488000" y="6453336"/>
            <a:ext cx="9792576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800"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31799" y="6453336"/>
            <a:ext cx="960000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800" smtClean="0"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F17E848-2AB5-4E60-84A2-F57F2AB27A30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6" name="Rectangle 5"/>
          <p:cNvSpPr/>
          <p:nvPr/>
        </p:nvSpPr>
        <p:spPr bwMode="auto">
          <a:xfrm>
            <a:off x="11280577" y="6453336"/>
            <a:ext cx="479625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algn="r">
              <a:lnSpc>
                <a:spcPct val="100000"/>
              </a:lnSpc>
            </a:pPr>
            <a:fld id="{6DAC255C-81C4-45BF-A0B7-822A0D4D0A7D}" type="slidenum">
              <a:rPr lang="en-GB" sz="800" noProof="0" smtClean="0">
                <a:solidFill>
                  <a:schemeClr val="tx1"/>
                </a:solidFill>
              </a:rPr>
              <a:pPr lvl="0" algn="r">
                <a:lnSpc>
                  <a:spcPct val="100000"/>
                </a:lnSpc>
              </a:pPr>
              <a:t>‹#›</a:t>
            </a:fld>
            <a:endParaRPr lang="en-GB" sz="800" noProof="0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1F1652-F4AF-4429-A401-203F19BFFF15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573" y="152636"/>
            <a:ext cx="2731084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7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</p:sldLayoutIdLst>
  <p:hf sldNum="0" hdr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177800" algn="l"/>
        </a:tabLst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415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361950" algn="l"/>
        </a:tabLst>
        <a:defRPr sz="1600">
          <a:solidFill>
            <a:schemeClr val="tx1"/>
          </a:solidFill>
          <a:latin typeface="+mn-lt"/>
        </a:defRPr>
      </a:lvl2pPr>
      <a:lvl3pPr marL="5397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539750" algn="l"/>
        </a:tabLst>
        <a:defRPr sz="1600">
          <a:solidFill>
            <a:schemeClr val="tx1"/>
          </a:solidFill>
          <a:latin typeface="+mn-lt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717550" algn="l"/>
        </a:tabLst>
        <a:defRPr sz="1600">
          <a:solidFill>
            <a:schemeClr val="tx1"/>
          </a:solidFill>
          <a:latin typeface="+mn-lt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895350" algn="l"/>
        </a:tabLst>
        <a:defRPr sz="1600">
          <a:solidFill>
            <a:schemeClr val="tx1"/>
          </a:solidFill>
          <a:latin typeface="+mn-lt"/>
        </a:defRPr>
      </a:lvl5pPr>
      <a:lvl6pPr marL="15986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6pPr>
      <a:lvl7pPr marL="20558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7pPr>
      <a:lvl8pPr marL="25130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8pPr>
      <a:lvl9pPr marL="29702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90">
          <p15:clr>
            <a:srgbClr val="F26B43"/>
          </p15:clr>
        </p15:guide>
        <p15:guide id="3" pos="5670">
          <p15:clr>
            <a:srgbClr val="F26B43"/>
          </p15:clr>
        </p15:guide>
        <p15:guide id="4" orient="horz" pos="4224">
          <p15:clr>
            <a:srgbClr val="F26B43"/>
          </p15:clr>
        </p15:guide>
        <p15:guide id="5" pos="4286">
          <p15:clr>
            <a:srgbClr val="F26B43"/>
          </p15:clr>
        </p15:guide>
        <p15:guide id="6" pos="4377">
          <p15:clr>
            <a:srgbClr val="F26B43"/>
          </p15:clr>
        </p15:guide>
        <p15:guide id="7" orient="horz" pos="935">
          <p15:clr>
            <a:srgbClr val="F26B43"/>
          </p15:clr>
        </p15:guide>
        <p15:guide id="8" orient="horz" pos="845">
          <p15:clr>
            <a:srgbClr val="F26B43"/>
          </p15:clr>
        </p15:guide>
        <p15:guide id="9" pos="204">
          <p15:clr>
            <a:srgbClr val="F26B43"/>
          </p15:clr>
        </p15:guide>
        <p15:guide id="10" pos="5556">
          <p15:clr>
            <a:srgbClr val="F26B43"/>
          </p15:clr>
        </p15:guide>
        <p15:guide id="11" orient="horz" pos="4020">
          <p15:clr>
            <a:srgbClr val="F26B43"/>
          </p15:clr>
        </p15:guide>
        <p15:guide id="12" pos="2880">
          <p15:clr>
            <a:srgbClr val="F26B43"/>
          </p15:clr>
        </p15:guide>
        <p15:guide id="13" pos="2789">
          <p15:clr>
            <a:srgbClr val="F26B43"/>
          </p15:clr>
        </p15:guide>
        <p15:guide id="14" pos="297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190500" y="152400"/>
            <a:ext cx="9570982" cy="102393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LindeDaxPowerPoint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484315"/>
            <a:ext cx="11328401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0500" y="152403"/>
            <a:ext cx="9570981" cy="10239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72800" tIns="0" rIns="1728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488000" y="6453336"/>
            <a:ext cx="9792576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800" b="0" i="0">
                <a:solidFill>
                  <a:schemeClr val="tx1"/>
                </a:solidFill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defRPr>
            </a:lvl1pPr>
          </a:lstStyle>
          <a:p>
            <a:pPr>
              <a:lnSpc>
                <a:spcPct val="100000"/>
              </a:lnSpc>
            </a:pPr>
            <a:r>
              <a:rPr lang="en-GB"/>
              <a:t>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31799" y="6453336"/>
            <a:ext cx="960000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de-DE" sz="800" b="0" i="0" smtClean="0">
                <a:solidFill>
                  <a:schemeClr val="tx1"/>
                </a:solidFill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defRPr>
            </a:lvl1pPr>
          </a:lstStyle>
          <a:p>
            <a:pPr>
              <a:lnSpc>
                <a:spcPct val="100000"/>
              </a:lnSpc>
            </a:pPr>
            <a:fld id="{13061641-CB5F-43D3-8592-6817A162EAAC}" type="datetime1">
              <a:rPr lang="en-US" smtClean="0"/>
              <a:t>3/10/2025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11280577" y="6453336"/>
            <a:ext cx="479625" cy="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algn="r">
              <a:lnSpc>
                <a:spcPct val="100000"/>
              </a:lnSpc>
            </a:pPr>
            <a:fld id="{6DAC255C-81C4-45BF-A0B7-822A0D4D0A7D}" type="slidenum">
              <a:rPr lang="en-GB" sz="800" b="0" i="0" noProof="0" smtClean="0">
                <a:solidFill>
                  <a:schemeClr val="tx1"/>
                </a:solidFill>
                <a:latin typeface="LindeDaxGlobal Light" pitchFamily="2" charset="-128"/>
                <a:ea typeface="LindeDaxGlobal Light" pitchFamily="2" charset="-128"/>
                <a:cs typeface="LindeDaxGlobal Light" pitchFamily="2" charset="-128"/>
              </a:rPr>
              <a:pPr lvl="0" algn="r">
                <a:lnSpc>
                  <a:spcPct val="100000"/>
                </a:lnSpc>
              </a:pPr>
              <a:t>‹#›</a:t>
            </a:fld>
            <a:endParaRPr lang="en-GB" sz="800" b="0" i="0" noProof="0">
              <a:solidFill>
                <a:schemeClr val="tx1"/>
              </a:solidFill>
              <a:latin typeface="LindeDaxGlobal Light" pitchFamily="2" charset="-128"/>
              <a:ea typeface="LindeDaxGlobal Light" pitchFamily="2" charset="-128"/>
              <a:cs typeface="LindeDaxGlobal Light" pitchFamily="2" charset="-128"/>
            </a:endParaRPr>
          </a:p>
        </p:txBody>
      </p:sp>
      <p:pic>
        <p:nvPicPr>
          <p:cNvPr id="9" name="Grafik 13">
            <a:extLst>
              <a:ext uri="{FF2B5EF4-FFF2-40B4-BE49-F238E27FC236}">
                <a16:creationId xmlns:a16="http://schemas.microsoft.com/office/drawing/2014/main" id="{1233D02E-BF89-E24C-B96E-CF792A7BF29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022" y="153938"/>
            <a:ext cx="2048313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6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</p:sldLayoutIdLst>
  <p:hf sldNum="0" hdr="0" ftr="0" dt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 i="0">
          <a:solidFill>
            <a:schemeClr val="accent1"/>
          </a:solidFill>
          <a:latin typeface="LindeDaxGlobal" pitchFamily="2" charset="-128"/>
          <a:ea typeface="LindeDaxGlobal" pitchFamily="2" charset="-128"/>
          <a:cs typeface="LindeDaxGlobal" pitchFamily="2" charset="-128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LindeDaxPowerPoint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177800" algn="l"/>
        </a:tabLst>
        <a:defRPr sz="1600" b="0" i="0">
          <a:solidFill>
            <a:schemeClr val="tx1"/>
          </a:solidFill>
          <a:latin typeface="LindeDaxGlobal" pitchFamily="2" charset="-128"/>
          <a:ea typeface="LindeDaxGlobal" pitchFamily="2" charset="-128"/>
          <a:cs typeface="LindeDaxGlobal" pitchFamily="2" charset="-128"/>
        </a:defRPr>
      </a:lvl1pPr>
      <a:lvl2pPr marL="361950" indent="-18415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361950" algn="l"/>
        </a:tabLst>
        <a:defRPr sz="1600" b="0" i="0">
          <a:solidFill>
            <a:schemeClr val="tx1"/>
          </a:solidFill>
          <a:latin typeface="LindeDaxGlobal" pitchFamily="2" charset="-128"/>
          <a:ea typeface="LindeDaxGlobal" pitchFamily="2" charset="-128"/>
          <a:cs typeface="LindeDaxGlobal" pitchFamily="2" charset="-128"/>
        </a:defRPr>
      </a:lvl2pPr>
      <a:lvl3pPr marL="5397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539750" algn="l"/>
        </a:tabLst>
        <a:defRPr sz="1600" b="0" i="0">
          <a:solidFill>
            <a:schemeClr val="tx1"/>
          </a:solidFill>
          <a:latin typeface="LindeDaxGlobal" pitchFamily="2" charset="-128"/>
          <a:ea typeface="LindeDaxGlobal" pitchFamily="2" charset="-128"/>
          <a:cs typeface="LindeDaxGlobal" pitchFamily="2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717550" algn="l"/>
        </a:tabLst>
        <a:defRPr sz="1600" b="0" i="0">
          <a:solidFill>
            <a:schemeClr val="tx1"/>
          </a:solidFill>
          <a:latin typeface="LindeDaxGlobal" pitchFamily="2" charset="-128"/>
          <a:ea typeface="LindeDaxGlobal" pitchFamily="2" charset="-128"/>
          <a:cs typeface="LindeDaxGlobal" pitchFamily="2" charset="-128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ts val="600"/>
        </a:spcAft>
        <a:buFont typeface="LindeDaxPowerPoint" pitchFamily="34" charset="0"/>
        <a:buChar char="–"/>
        <a:tabLst>
          <a:tab pos="895350" algn="l"/>
        </a:tabLst>
        <a:defRPr sz="1600" b="0" i="0">
          <a:solidFill>
            <a:schemeClr val="tx1"/>
          </a:solidFill>
          <a:latin typeface="LindeDaxGlobal" pitchFamily="2" charset="-128"/>
          <a:ea typeface="LindeDaxGlobal" pitchFamily="2" charset="-128"/>
          <a:cs typeface="LindeDaxGlobal" pitchFamily="2" charset="-128"/>
        </a:defRPr>
      </a:lvl5pPr>
      <a:lvl6pPr marL="15986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6pPr>
      <a:lvl7pPr marL="20558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7pPr>
      <a:lvl8pPr marL="25130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8pPr>
      <a:lvl9pPr marL="2970213" indent="-377825" algn="l" rtl="0" eaLnBrk="1" fontAlgn="base" hangingPunct="1">
        <a:lnSpc>
          <a:spcPct val="110000"/>
        </a:lnSpc>
        <a:spcBef>
          <a:spcPct val="0"/>
        </a:spcBef>
        <a:spcAft>
          <a:spcPct val="30000"/>
        </a:spcAft>
        <a:buChar char="—"/>
        <a:tabLst>
          <a:tab pos="265113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120">
          <p15:clr>
            <a:srgbClr val="F26B43"/>
          </p15:clr>
        </p15:guide>
        <p15:guide id="3" pos="7560">
          <p15:clr>
            <a:srgbClr val="F26B43"/>
          </p15:clr>
        </p15:guide>
        <p15:guide id="4" orient="horz" pos="4224">
          <p15:clr>
            <a:srgbClr val="F26B43"/>
          </p15:clr>
        </p15:guide>
        <p15:guide id="5" pos="6153">
          <p15:clr>
            <a:srgbClr val="F26B43"/>
          </p15:clr>
        </p15:guide>
        <p15:guide id="6" pos="6267">
          <p15:clr>
            <a:srgbClr val="F26B43"/>
          </p15:clr>
        </p15:guide>
        <p15:guide id="7" orient="horz" pos="935">
          <p15:clr>
            <a:srgbClr val="F26B43"/>
          </p15:clr>
        </p15:guide>
        <p15:guide id="8" orient="horz" pos="845">
          <p15:clr>
            <a:srgbClr val="F26B43"/>
          </p15:clr>
        </p15:guide>
        <p15:guide id="9" pos="272">
          <p15:clr>
            <a:srgbClr val="F26B43"/>
          </p15:clr>
        </p15:guide>
        <p15:guide id="10" pos="7408">
          <p15:clr>
            <a:srgbClr val="F26B43"/>
          </p15:clr>
        </p15:guide>
        <p15:guide id="11" orient="horz" pos="4020">
          <p15:clr>
            <a:srgbClr val="F26B43"/>
          </p15:clr>
        </p15:guide>
        <p15:guide id="12" pos="3840">
          <p15:clr>
            <a:srgbClr val="F26B43"/>
          </p15:clr>
        </p15:guide>
        <p15:guide id="13" pos="3719">
          <p15:clr>
            <a:srgbClr val="F26B43"/>
          </p15:clr>
        </p15:guide>
        <p15:guide id="14" pos="39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1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11" Type="http://schemas.openxmlformats.org/officeDocument/2006/relationships/image" Target="../media/image40.jpeg"/><Relationship Id="rId5" Type="http://schemas.openxmlformats.org/officeDocument/2006/relationships/image" Target="../media/image36.png"/><Relationship Id="rId10" Type="http://schemas.openxmlformats.org/officeDocument/2006/relationships/image" Target="../media/image33.e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Layout" Target="../slideLayouts/slideLayout77.xml"/><Relationship Id="rId7" Type="http://schemas.openxmlformats.org/officeDocument/2006/relationships/package" Target="../embeddings/Microsoft_Excel_Worksheet.xlsx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4963" y="3667884"/>
            <a:ext cx="9505453" cy="2281396"/>
          </a:xfrm>
        </p:spPr>
        <p:txBody>
          <a:bodyPr/>
          <a:lstStyle/>
          <a:p>
            <a:r>
              <a:rPr lang="en-GB" sz="3200" dirty="0"/>
              <a:t>LG&amp;E SAP </a:t>
            </a:r>
            <a:r>
              <a:rPr lang="en-GB" dirty="0"/>
              <a:t>S/4 </a:t>
            </a:r>
            <a:r>
              <a:rPr lang="en-GB" sz="3200" dirty="0"/>
              <a:t>HANA Project</a:t>
            </a:r>
            <a:br>
              <a:rPr lang="en-GB" dirty="0"/>
            </a:br>
            <a:br>
              <a:rPr lang="en-GB" dirty="0"/>
            </a:br>
            <a:r>
              <a:rPr lang="en-GB" b="0" dirty="0">
                <a:solidFill>
                  <a:schemeClr val="tx2"/>
                </a:solidFill>
              </a:rPr>
              <a:t>Intro to LG&amp;E Electronics</a:t>
            </a:r>
            <a:endParaRPr lang="en-GB" b="0" noProof="0" dirty="0">
              <a:solidFill>
                <a:schemeClr val="tx2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E8F29F7-5433-4154-9BAD-F4011DA37F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119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78B2B-465B-AB29-3B10-8AD46426104B}"/>
              </a:ext>
            </a:extLst>
          </p:cNvPr>
          <p:cNvSpPr txBox="1"/>
          <p:nvPr/>
        </p:nvSpPr>
        <p:spPr>
          <a:xfrm>
            <a:off x="2897741" y="6578885"/>
            <a:ext cx="6097772" cy="27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  <a:sym typeface="Helvetica Neue"/>
              </a:rPr>
              <a:t>Linde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1726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hink-cell data - do not delete" hidden="1">
            <a:extLst>
              <a:ext uri="{FF2B5EF4-FFF2-40B4-BE49-F238E27FC236}">
                <a16:creationId xmlns:a16="http://schemas.microsoft.com/office/drawing/2014/main" id="{505CD22A-411B-D9BA-5886-10348CBCED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4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05CD22A-411B-D9BA-5886-10348CBCED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14ED6A1D-11D4-4461-90C8-1C5EAAEEF910}"/>
              </a:ext>
            </a:extLst>
          </p:cNvPr>
          <p:cNvSpPr/>
          <p:nvPr/>
        </p:nvSpPr>
        <p:spPr bwMode="auto">
          <a:xfrm rot="16200000">
            <a:off x="4436324" y="429792"/>
            <a:ext cx="2895111" cy="80624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82800" rIns="90000" bIns="8280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LindeDaxPowerPoint" pitchFamily="34" charset="0"/>
                <a:cs typeface="Arial" charset="0"/>
              </a:rPr>
              <a:t>Project Streams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56688-01B2-475B-8721-5F28DB21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287" y="152401"/>
            <a:ext cx="6661149" cy="1023937"/>
          </a:xfrm>
        </p:spPr>
        <p:txBody>
          <a:bodyPr vert="horz"/>
          <a:lstStyle/>
          <a:p>
            <a:r>
              <a:rPr lang="en-US"/>
              <a:t>Project S/4 HANA US &amp; Mexico</a:t>
            </a:r>
            <a:br>
              <a:rPr lang="en-US"/>
            </a:br>
            <a:r>
              <a:rPr lang="en-US" sz="1600">
                <a:solidFill>
                  <a:schemeClr val="accent5"/>
                </a:solidFill>
              </a:rPr>
              <a:t>Organization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357838-5B92-4BE0-8589-A4219D036727}"/>
              </a:ext>
            </a:extLst>
          </p:cNvPr>
          <p:cNvGrpSpPr/>
          <p:nvPr/>
        </p:nvGrpSpPr>
        <p:grpSpPr>
          <a:xfrm>
            <a:off x="8981134" y="4031487"/>
            <a:ext cx="849267" cy="467071"/>
            <a:chOff x="396719" y="5170248"/>
            <a:chExt cx="789671" cy="5651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16FADA-391D-465E-B733-DDE400E9ABCA}"/>
                </a:ext>
              </a:extLst>
            </p:cNvPr>
            <p:cNvSpPr/>
            <p:nvPr/>
          </p:nvSpPr>
          <p:spPr bwMode="auto">
            <a:xfrm>
              <a:off x="396719" y="5170248"/>
              <a:ext cx="789671" cy="239680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/>
                  <a:cs typeface="Arial"/>
                </a:rPr>
                <a:t>Selective Data</a:t>
              </a:r>
              <a:endPara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/>
                  <a:cs typeface="Arial"/>
                </a:rPr>
                <a:t>Transformation </a:t>
              </a:r>
              <a:endPara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554652-0C45-4C43-AF03-91F9A3FE40FF}"/>
                </a:ext>
              </a:extLst>
            </p:cNvPr>
            <p:cNvSpPr/>
            <p:nvPr/>
          </p:nvSpPr>
          <p:spPr bwMode="auto">
            <a:xfrm>
              <a:off x="396719" y="5414502"/>
              <a:ext cx="789671" cy="32090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Tobias Hust (Lead)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Anubhab D. (Functional)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2C8B16-1098-48AE-A9F2-66EAC7A57B03}"/>
              </a:ext>
            </a:extLst>
          </p:cNvPr>
          <p:cNvGrpSpPr/>
          <p:nvPr/>
        </p:nvGrpSpPr>
        <p:grpSpPr>
          <a:xfrm>
            <a:off x="8980951" y="5722613"/>
            <a:ext cx="847515" cy="381775"/>
            <a:chOff x="394689" y="3519613"/>
            <a:chExt cx="785397" cy="4619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368EE8-C41F-4B36-A970-C144D35CDB05}"/>
                </a:ext>
              </a:extLst>
            </p:cNvPr>
            <p:cNvSpPr/>
            <p:nvPr/>
          </p:nvSpPr>
          <p:spPr bwMode="auto">
            <a:xfrm>
              <a:off x="394689" y="3519613"/>
              <a:ext cx="785397" cy="244582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BW Reporting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EC12193-DBFF-4AB9-96A8-B57A33EF9D86}"/>
                </a:ext>
              </a:extLst>
            </p:cNvPr>
            <p:cNvSpPr/>
            <p:nvPr/>
          </p:nvSpPr>
          <p:spPr bwMode="auto">
            <a:xfrm>
              <a:off x="394689" y="3764195"/>
              <a:ext cx="785397" cy="217366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Juergen Mohr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CF616C-0F51-4EA5-97AF-DC56621730DA}"/>
              </a:ext>
            </a:extLst>
          </p:cNvPr>
          <p:cNvGrpSpPr/>
          <p:nvPr/>
        </p:nvGrpSpPr>
        <p:grpSpPr>
          <a:xfrm>
            <a:off x="8980951" y="5102813"/>
            <a:ext cx="847515" cy="391741"/>
            <a:chOff x="207448" y="3561600"/>
            <a:chExt cx="912047" cy="4740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A13D33-6B5F-48B7-9DDB-8D11713CE1A1}"/>
                </a:ext>
              </a:extLst>
            </p:cNvPr>
            <p:cNvSpPr/>
            <p:nvPr/>
          </p:nvSpPr>
          <p:spPr bwMode="auto">
            <a:xfrm>
              <a:off x="207448" y="3561600"/>
              <a:ext cx="912047" cy="245408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SAP Authorizations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AAF44A-8411-4D43-8BF8-056D628A03FA}"/>
                </a:ext>
              </a:extLst>
            </p:cNvPr>
            <p:cNvSpPr/>
            <p:nvPr/>
          </p:nvSpPr>
          <p:spPr bwMode="auto">
            <a:xfrm>
              <a:off x="207448" y="3807008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Gellert Kovacs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B56855-7AC0-4FAC-AAFF-F514665213D8}"/>
              </a:ext>
            </a:extLst>
          </p:cNvPr>
          <p:cNvGrpSpPr/>
          <p:nvPr/>
        </p:nvGrpSpPr>
        <p:grpSpPr>
          <a:xfrm>
            <a:off x="7903970" y="4592462"/>
            <a:ext cx="817668" cy="391741"/>
            <a:chOff x="406527" y="4621731"/>
            <a:chExt cx="774973" cy="47400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7C4C1D-4B50-4751-A674-FD8F6C9DBA17}"/>
                </a:ext>
              </a:extLst>
            </p:cNvPr>
            <p:cNvSpPr/>
            <p:nvPr/>
          </p:nvSpPr>
          <p:spPr bwMode="auto">
            <a:xfrm>
              <a:off x="406527" y="4621731"/>
              <a:ext cx="774973" cy="222257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Test Lead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CC1FA2-37CF-4C59-99DF-2EB11A3FB397}"/>
                </a:ext>
              </a:extLst>
            </p:cNvPr>
            <p:cNvSpPr/>
            <p:nvPr/>
          </p:nvSpPr>
          <p:spPr bwMode="auto">
            <a:xfrm>
              <a:off x="406527" y="4843988"/>
              <a:ext cx="774973" cy="25175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/>
                  <a:cs typeface="Arial"/>
                </a:rPr>
                <a:t>Pallavi Banerjee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DF4C1B0-869F-5F4A-ED1E-37F18837789A}"/>
              </a:ext>
            </a:extLst>
          </p:cNvPr>
          <p:cNvGrpSpPr/>
          <p:nvPr/>
        </p:nvGrpSpPr>
        <p:grpSpPr>
          <a:xfrm>
            <a:off x="7903970" y="6166518"/>
            <a:ext cx="819780" cy="391741"/>
            <a:chOff x="6317909" y="6026817"/>
            <a:chExt cx="819780" cy="3917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F402F7-6F79-4BFF-9224-D375122B4AFE}"/>
                </a:ext>
              </a:extLst>
            </p:cNvPr>
            <p:cNvSpPr/>
            <p:nvPr/>
          </p:nvSpPr>
          <p:spPr bwMode="auto">
            <a:xfrm>
              <a:off x="6317909" y="6026817"/>
              <a:ext cx="819780" cy="202816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Development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64CFE7-97FC-43B7-AB68-0F07DF768122}"/>
                </a:ext>
              </a:extLst>
            </p:cNvPr>
            <p:cNvSpPr/>
            <p:nvPr/>
          </p:nvSpPr>
          <p:spPr bwMode="auto">
            <a:xfrm>
              <a:off x="6317909" y="6229633"/>
              <a:ext cx="817671" cy="188925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Pankaj Agarwal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45BA62-14D8-4E52-8E59-64BDAC0233B1}"/>
              </a:ext>
            </a:extLst>
          </p:cNvPr>
          <p:cNvGrpSpPr/>
          <p:nvPr/>
        </p:nvGrpSpPr>
        <p:grpSpPr>
          <a:xfrm>
            <a:off x="2465811" y="4133507"/>
            <a:ext cx="822960" cy="412202"/>
            <a:chOff x="5875316" y="2512569"/>
            <a:chExt cx="914399" cy="47400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5BDA3E5-F13D-4AEA-9498-D9EFFC5FB327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Finance &amp; Controlling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 Co-Ordinator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CFA1D73-BE4C-4449-BBA1-7879B61723AA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David Wright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B020CE6-476A-4C8D-9123-1386549D0B5B}"/>
              </a:ext>
            </a:extLst>
          </p:cNvPr>
          <p:cNvGrpSpPr/>
          <p:nvPr/>
        </p:nvGrpSpPr>
        <p:grpSpPr>
          <a:xfrm>
            <a:off x="2465811" y="4623459"/>
            <a:ext cx="822960" cy="412202"/>
            <a:chOff x="5875316" y="2512569"/>
            <a:chExt cx="914399" cy="47400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2B7960E-FF32-4E93-BE4D-26B08E497797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Product to Order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 Co-Ordinator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B91A93-7987-4B44-ABAA-A6D3338A4281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600">
                  <a:solidFill>
                    <a:srgbClr val="000000"/>
                  </a:solidFill>
                  <a:latin typeface="LindeDaxPowerPoint" panose="020B0500000000020000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Angela Radford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0129292-B513-4F52-BA16-C581AFC6AF41}"/>
              </a:ext>
            </a:extLst>
          </p:cNvPr>
          <p:cNvGrpSpPr/>
          <p:nvPr/>
        </p:nvGrpSpPr>
        <p:grpSpPr>
          <a:xfrm>
            <a:off x="2465811" y="5603009"/>
            <a:ext cx="822960" cy="412202"/>
            <a:chOff x="5875316" y="2512569"/>
            <a:chExt cx="914399" cy="47400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CB452E1-190F-45FA-B14A-C2F294FA3D3B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Procurement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Co-Ordinator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8065C38-75E5-44F6-BA04-541DF3A30040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Derek Holtman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AFC8FE4-1BD8-45DD-AC7F-7D34D7F6983A}"/>
              </a:ext>
            </a:extLst>
          </p:cNvPr>
          <p:cNvCxnSpPr/>
          <p:nvPr/>
        </p:nvCxnSpPr>
        <p:spPr bwMode="auto">
          <a:xfrm flipH="1">
            <a:off x="3259613" y="3095891"/>
            <a:ext cx="5209786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9406DC9-68D6-B9C7-EC67-5D11B9855C3C}"/>
              </a:ext>
            </a:extLst>
          </p:cNvPr>
          <p:cNvGrpSpPr/>
          <p:nvPr/>
        </p:nvGrpSpPr>
        <p:grpSpPr>
          <a:xfrm>
            <a:off x="4854797" y="3972925"/>
            <a:ext cx="822960" cy="457942"/>
            <a:chOff x="3330797" y="3972925"/>
            <a:chExt cx="822960" cy="45794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A45F08E-DFB8-420E-B0F7-603A87F92C31}"/>
                </a:ext>
              </a:extLst>
            </p:cNvPr>
            <p:cNvSpPr/>
            <p:nvPr/>
          </p:nvSpPr>
          <p:spPr bwMode="auto">
            <a:xfrm>
              <a:off x="3330797" y="3972925"/>
              <a:ext cx="822960" cy="1539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Fico Team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35B28F4-4F43-4E75-BACB-FAD755E7863D}"/>
                </a:ext>
              </a:extLst>
            </p:cNvPr>
            <p:cNvSpPr/>
            <p:nvPr/>
          </p:nvSpPr>
          <p:spPr bwMode="auto">
            <a:xfrm>
              <a:off x="3330797" y="4123568"/>
              <a:ext cx="820843" cy="307299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highlight>
                    <a:srgbClr val="FFFF00"/>
                  </a:highlight>
                  <a:latin typeface="LindeDaxOffice" panose="020B0500000000020000" pitchFamily="34" charset="0"/>
                  <a:cs typeface="Arial" charset="0"/>
                </a:rPr>
                <a:t>US – FICO,</a:t>
              </a: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 Stuart Boyd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highlight>
                    <a:srgbClr val="FFFF00"/>
                  </a:highlight>
                  <a:latin typeface="LindeDaxOffice" panose="020B0500000000020000" pitchFamily="34" charset="0"/>
                  <a:cs typeface="Arial" charset="0"/>
                </a:rPr>
                <a:t>MX – FICO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err="1">
                  <a:solidFill>
                    <a:srgbClr val="FFFFFF"/>
                  </a:solidFill>
                  <a:highlight>
                    <a:srgbClr val="0000FF"/>
                  </a:highlight>
                  <a:latin typeface="LindeDaxOffice" panose="020B0500000000020000" pitchFamily="34" charset="0"/>
                  <a:cs typeface="Arial" charset="0"/>
                </a:rPr>
                <a:t>Rutuja</a:t>
              </a:r>
              <a:r>
                <a:rPr lang="en-US" sz="600">
                  <a:solidFill>
                    <a:srgbClr val="FFFFFF"/>
                  </a:solidFill>
                  <a:highlight>
                    <a:srgbClr val="0000FF"/>
                  </a:highlight>
                  <a:latin typeface="LindeDaxOffice" panose="020B0500000000020000" pitchFamily="34" charset="0"/>
                  <a:cs typeface="Arial" charset="0"/>
                </a:rPr>
                <a:t> RW, Pradeep K (E)</a:t>
              </a:r>
              <a:endParaRPr lang="en-US" sz="600">
                <a:solidFill>
                  <a:srgbClr val="FFFFFF"/>
                </a:solidFill>
                <a:highlight>
                  <a:srgbClr val="0000FF"/>
                </a:highlight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5D02023-090F-498B-8C34-E38DC05102C5}"/>
              </a:ext>
            </a:extLst>
          </p:cNvPr>
          <p:cNvGrpSpPr/>
          <p:nvPr/>
        </p:nvGrpSpPr>
        <p:grpSpPr>
          <a:xfrm>
            <a:off x="2465811" y="5110230"/>
            <a:ext cx="822960" cy="412202"/>
            <a:chOff x="5875316" y="2512569"/>
            <a:chExt cx="914399" cy="474008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BBBB7A3-C07C-442E-8918-904ADA531CEA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Order to Cash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Co-Ordinator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8D21194-D256-42F7-B656-2C522CF0C19C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PowerPoint"/>
                  <a:cs typeface="Arial" charset="0"/>
                </a:rPr>
                <a:t>Peggy Lee</a:t>
              </a:r>
              <a:endParaRPr lang="en-US" sz="7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262B3-2327-47F9-B074-FB88EAA8E954}"/>
              </a:ext>
            </a:extLst>
          </p:cNvPr>
          <p:cNvCxnSpPr/>
          <p:nvPr/>
        </p:nvCxnSpPr>
        <p:spPr bwMode="auto">
          <a:xfrm>
            <a:off x="8833659" y="3284046"/>
            <a:ext cx="1827" cy="3083469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AFC046A-A5FF-4B18-9B3A-65F1BFE509EF}"/>
              </a:ext>
            </a:extLst>
          </p:cNvPr>
          <p:cNvGrpSpPr/>
          <p:nvPr/>
        </p:nvGrpSpPr>
        <p:grpSpPr>
          <a:xfrm>
            <a:off x="7903971" y="5722613"/>
            <a:ext cx="827569" cy="381775"/>
            <a:chOff x="394689" y="3519613"/>
            <a:chExt cx="785397" cy="461948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1366E6C-1262-4330-9306-813222A4A14A}"/>
                </a:ext>
              </a:extLst>
            </p:cNvPr>
            <p:cNvSpPr/>
            <p:nvPr/>
          </p:nvSpPr>
          <p:spPr bwMode="auto">
            <a:xfrm>
              <a:off x="394689" y="3519613"/>
              <a:ext cx="785397" cy="244582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Interfaces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662E62C-0877-4C43-AEDC-3FFF2197230F}"/>
                </a:ext>
              </a:extLst>
            </p:cNvPr>
            <p:cNvSpPr/>
            <p:nvPr/>
          </p:nvSpPr>
          <p:spPr bwMode="auto">
            <a:xfrm>
              <a:off x="394689" y="3764195"/>
              <a:ext cx="785397" cy="217366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/>
                  <a:cs typeface="Arial"/>
                </a:rPr>
                <a:t>Leonard Eynon</a:t>
              </a:r>
            </a:p>
          </p:txBody>
        </p:sp>
      </p:grp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76132AE-67DC-4FEA-8811-CDCCDAD4CFFF}"/>
              </a:ext>
            </a:extLst>
          </p:cNvPr>
          <p:cNvCxnSpPr/>
          <p:nvPr/>
        </p:nvCxnSpPr>
        <p:spPr bwMode="auto">
          <a:xfrm>
            <a:off x="5810407" y="3680217"/>
            <a:ext cx="6922" cy="271253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F9A5009-46CD-4B51-B391-50C32289068D}"/>
              </a:ext>
            </a:extLst>
          </p:cNvPr>
          <p:cNvCxnSpPr>
            <a:cxnSpLocks/>
          </p:cNvCxnSpPr>
          <p:nvPr/>
        </p:nvCxnSpPr>
        <p:spPr bwMode="auto">
          <a:xfrm flipV="1">
            <a:off x="5677757" y="4206137"/>
            <a:ext cx="280922" cy="255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7B1BBDA-24EE-4957-9562-C4FED981AD2F}"/>
              </a:ext>
            </a:extLst>
          </p:cNvPr>
          <p:cNvCxnSpPr>
            <a:cxnSpLocks/>
          </p:cNvCxnSpPr>
          <p:nvPr/>
        </p:nvCxnSpPr>
        <p:spPr bwMode="auto">
          <a:xfrm flipV="1">
            <a:off x="5679374" y="5366370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092D7B5-6B0D-4633-975F-EBFAAC6EA9AF}"/>
              </a:ext>
            </a:extLst>
          </p:cNvPr>
          <p:cNvCxnSpPr>
            <a:cxnSpLocks/>
          </p:cNvCxnSpPr>
          <p:nvPr/>
        </p:nvCxnSpPr>
        <p:spPr bwMode="auto">
          <a:xfrm flipV="1">
            <a:off x="5672911" y="6397196"/>
            <a:ext cx="295087" cy="2051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8170D3-D210-4467-A135-1344302D98BF}"/>
              </a:ext>
            </a:extLst>
          </p:cNvPr>
          <p:cNvCxnSpPr/>
          <p:nvPr/>
        </p:nvCxnSpPr>
        <p:spPr bwMode="auto">
          <a:xfrm flipH="1" flipV="1">
            <a:off x="5829905" y="3097335"/>
            <a:ext cx="3750" cy="399411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E15808F-985F-49B2-A239-B963D798205F}"/>
              </a:ext>
            </a:extLst>
          </p:cNvPr>
          <p:cNvSpPr/>
          <p:nvPr/>
        </p:nvSpPr>
        <p:spPr bwMode="auto">
          <a:xfrm rot="16200000">
            <a:off x="1509135" y="6338967"/>
            <a:ext cx="687003" cy="1506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Regional IT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65D8917-0EE6-450E-ACB1-6CDA5B2F1D2F}"/>
              </a:ext>
            </a:extLst>
          </p:cNvPr>
          <p:cNvSpPr/>
          <p:nvPr/>
        </p:nvSpPr>
        <p:spPr bwMode="auto">
          <a:xfrm rot="16200000">
            <a:off x="1516564" y="5584987"/>
            <a:ext cx="687003" cy="150601"/>
          </a:xfrm>
          <a:prstGeom prst="rect">
            <a:avLst/>
          </a:prstGeom>
          <a:solidFill>
            <a:srgbClr val="FFC000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 b="1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Regional Business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0D91F97-020A-4256-B45B-F693E87FCC17}"/>
              </a:ext>
            </a:extLst>
          </p:cNvPr>
          <p:cNvSpPr/>
          <p:nvPr/>
        </p:nvSpPr>
        <p:spPr bwMode="auto">
          <a:xfrm rot="16200000">
            <a:off x="1516564" y="4838001"/>
            <a:ext cx="687003" cy="150601"/>
          </a:xfrm>
          <a:prstGeom prst="rect">
            <a:avLst/>
          </a:prstGeom>
          <a:solidFill>
            <a:schemeClr val="accent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Corporate IT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205B8A3-253B-4F94-8D11-A70BBB5EE572}"/>
              </a:ext>
            </a:extLst>
          </p:cNvPr>
          <p:cNvCxnSpPr/>
          <p:nvPr/>
        </p:nvCxnSpPr>
        <p:spPr bwMode="auto">
          <a:xfrm flipV="1">
            <a:off x="5831288" y="2088618"/>
            <a:ext cx="0" cy="10056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EB1FF6-AD46-478F-806F-FB942F3F424F}"/>
              </a:ext>
            </a:extLst>
          </p:cNvPr>
          <p:cNvGrpSpPr/>
          <p:nvPr/>
        </p:nvGrpSpPr>
        <p:grpSpPr>
          <a:xfrm>
            <a:off x="5398928" y="3434983"/>
            <a:ext cx="822960" cy="412202"/>
            <a:chOff x="3874928" y="3064578"/>
            <a:chExt cx="822960" cy="45342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5A9C16A-7F6A-42A0-8C97-3FFAF39AE9E9}"/>
                </a:ext>
              </a:extLst>
            </p:cNvPr>
            <p:cNvSpPr/>
            <p:nvPr/>
          </p:nvSpPr>
          <p:spPr bwMode="auto">
            <a:xfrm>
              <a:off x="3874928" y="3064578"/>
              <a:ext cx="822960" cy="2347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Integration Manager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815CE40-B75A-4301-98FC-3F7700B94EE5}"/>
                </a:ext>
              </a:extLst>
            </p:cNvPr>
            <p:cNvSpPr/>
            <p:nvPr/>
          </p:nvSpPr>
          <p:spPr bwMode="auto">
            <a:xfrm>
              <a:off x="3874928" y="3299328"/>
              <a:ext cx="820843" cy="21867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highlight>
                    <a:srgbClr val="FFFFFF"/>
                  </a:highlight>
                  <a:latin typeface="LindeDaxOffice" panose="020B0500000000020000" pitchFamily="34" charset="0"/>
                  <a:cs typeface="Arial" charset="0"/>
                </a:rPr>
                <a:t>Stuart Boyd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C8A79B-731C-4F2F-A498-A90B30F7F7CC}"/>
              </a:ext>
            </a:extLst>
          </p:cNvPr>
          <p:cNvGrpSpPr/>
          <p:nvPr/>
        </p:nvGrpSpPr>
        <p:grpSpPr>
          <a:xfrm>
            <a:off x="7847357" y="3403657"/>
            <a:ext cx="814332" cy="381504"/>
            <a:chOff x="396719" y="5170248"/>
            <a:chExt cx="789671" cy="461619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082193B-97D8-43F5-BD45-AB761C899A55}"/>
                </a:ext>
              </a:extLst>
            </p:cNvPr>
            <p:cNvSpPr/>
            <p:nvPr/>
          </p:nvSpPr>
          <p:spPr bwMode="auto">
            <a:xfrm>
              <a:off x="396719" y="5170248"/>
              <a:ext cx="789671" cy="239680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/>
                  <a:cs typeface="Arial"/>
                </a:rPr>
                <a:t>Delivery &amp; Integration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0FF2B22-CDBC-40E1-B1A9-D9A677EB15A9}"/>
                </a:ext>
              </a:extLst>
            </p:cNvPr>
            <p:cNvSpPr/>
            <p:nvPr/>
          </p:nvSpPr>
          <p:spPr bwMode="auto">
            <a:xfrm>
              <a:off x="396719" y="5414502"/>
              <a:ext cx="789671" cy="217365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i-FI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Natarajan Thiyagarajan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712CF51-6F50-4E12-B726-E98996378FAE}"/>
              </a:ext>
            </a:extLst>
          </p:cNvPr>
          <p:cNvGrpSpPr/>
          <p:nvPr/>
        </p:nvGrpSpPr>
        <p:grpSpPr>
          <a:xfrm>
            <a:off x="8384257" y="2876510"/>
            <a:ext cx="822960" cy="448954"/>
            <a:chOff x="4341048" y="3254194"/>
            <a:chExt cx="914399" cy="469337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5DEBCE3-63B1-4EA0-8A86-60FD9DE57482}"/>
                </a:ext>
              </a:extLst>
            </p:cNvPr>
            <p:cNvSpPr/>
            <p:nvPr/>
          </p:nvSpPr>
          <p:spPr bwMode="auto">
            <a:xfrm>
              <a:off x="4341048" y="3254194"/>
              <a:ext cx="914399" cy="245408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Global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Deployment Manager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5931017-3E74-42A5-AE7A-D0C379391470}"/>
                </a:ext>
              </a:extLst>
            </p:cNvPr>
            <p:cNvSpPr/>
            <p:nvPr/>
          </p:nvSpPr>
          <p:spPr bwMode="auto">
            <a:xfrm>
              <a:off x="4343400" y="3494931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Sneha Dutta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D64DB66-3C19-401A-9287-531B28E03A46}"/>
              </a:ext>
            </a:extLst>
          </p:cNvPr>
          <p:cNvCxnSpPr/>
          <p:nvPr/>
        </p:nvCxnSpPr>
        <p:spPr bwMode="auto">
          <a:xfrm>
            <a:off x="8648763" y="3605324"/>
            <a:ext cx="187013" cy="19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67D7E76-F6B0-4484-BCA2-566948571153}"/>
              </a:ext>
            </a:extLst>
          </p:cNvPr>
          <p:cNvCxnSpPr/>
          <p:nvPr/>
        </p:nvCxnSpPr>
        <p:spPr bwMode="auto">
          <a:xfrm>
            <a:off x="5833000" y="2672634"/>
            <a:ext cx="778168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F1F8BEA-BE66-4370-A636-ACBE05130451}"/>
              </a:ext>
            </a:extLst>
          </p:cNvPr>
          <p:cNvGrpSpPr/>
          <p:nvPr/>
        </p:nvGrpSpPr>
        <p:grpSpPr>
          <a:xfrm>
            <a:off x="2342701" y="1244081"/>
            <a:ext cx="1687839" cy="671640"/>
            <a:chOff x="2226934" y="1325030"/>
            <a:chExt cx="1188720" cy="1056521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65B466E-0479-4776-9CE8-3AD626EDF1B3}"/>
                </a:ext>
              </a:extLst>
            </p:cNvPr>
            <p:cNvSpPr/>
            <p:nvPr/>
          </p:nvSpPr>
          <p:spPr bwMode="auto">
            <a:xfrm>
              <a:off x="2226934" y="1325030"/>
              <a:ext cx="1188720" cy="257062"/>
            </a:xfrm>
            <a:prstGeom prst="rect">
              <a:avLst/>
            </a:prstGeom>
            <a:gradFill flip="none" rotWithShape="1">
              <a:gsLst>
                <a:gs pos="0">
                  <a:srgbClr val="FFD2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Biz Steer Co US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C075CB0-280E-4E40-A255-FB8796AC98B4}"/>
                </a:ext>
              </a:extLst>
            </p:cNvPr>
            <p:cNvSpPr/>
            <p:nvPr/>
          </p:nvSpPr>
          <p:spPr bwMode="auto">
            <a:xfrm>
              <a:off x="2226934" y="1592051"/>
              <a:ext cx="1185662" cy="789500"/>
            </a:xfrm>
            <a:prstGeom prst="rect">
              <a:avLst/>
            </a:prstGeom>
            <a:noFill/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Mark Alexion (Sales), Bill Heintz (Ops), John J. Byrne (Commerce), Adam G. Schmidt (Finance)</a:t>
              </a: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 Pete Casazza, Derek Punaro, Stuart Boyd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66E11A3-98D3-40A5-98D2-6CB509A3399B}"/>
              </a:ext>
            </a:extLst>
          </p:cNvPr>
          <p:cNvGrpSpPr/>
          <p:nvPr/>
        </p:nvGrpSpPr>
        <p:grpSpPr>
          <a:xfrm>
            <a:off x="7022457" y="1245298"/>
            <a:ext cx="1188179" cy="649319"/>
            <a:chOff x="6592624" y="1419651"/>
            <a:chExt cx="1348405" cy="774928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288D73-C811-45B2-865D-DC549A2E97E6}"/>
                </a:ext>
              </a:extLst>
            </p:cNvPr>
            <p:cNvSpPr/>
            <p:nvPr/>
          </p:nvSpPr>
          <p:spPr bwMode="auto">
            <a:xfrm>
              <a:off x="6595682" y="1419651"/>
              <a:ext cx="1345346" cy="234687"/>
            </a:xfrm>
            <a:prstGeom prst="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Americas  IT JF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7FAFF5D-EFB6-4549-A7EC-9A8269C2D614}"/>
                </a:ext>
              </a:extLst>
            </p:cNvPr>
            <p:cNvSpPr/>
            <p:nvPr/>
          </p:nvSpPr>
          <p:spPr bwMode="auto">
            <a:xfrm>
              <a:off x="6592624" y="1653046"/>
              <a:ext cx="1348405" cy="541533"/>
            </a:xfrm>
            <a:prstGeom prst="rect">
              <a:avLst/>
            </a:prstGeom>
            <a:noFill/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Dulce Borjas, Pete Casazza, Adrian Espinosa, Michael Kurtz, Goran Cederwall, …</a:t>
              </a:r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3D5E58F1-AC97-4882-9E68-FD111CC782B8}"/>
              </a:ext>
            </a:extLst>
          </p:cNvPr>
          <p:cNvCxnSpPr>
            <a:cxnSpLocks/>
            <a:endCxn id="219" idx="3"/>
          </p:cNvCxnSpPr>
          <p:nvPr/>
        </p:nvCxnSpPr>
        <p:spPr bwMode="auto">
          <a:xfrm rot="10800000">
            <a:off x="4026197" y="1664775"/>
            <a:ext cx="847506" cy="223338"/>
          </a:xfrm>
          <a:prstGeom prst="bentConnector3">
            <a:avLst>
              <a:gd name="adj1" fmla="val 46247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95373614-D198-4CD8-87D3-EB41017BF6A5}"/>
              </a:ext>
            </a:extLst>
          </p:cNvPr>
          <p:cNvCxnSpPr>
            <a:stCxn id="226" idx="0"/>
          </p:cNvCxnSpPr>
          <p:nvPr/>
        </p:nvCxnSpPr>
        <p:spPr bwMode="auto">
          <a:xfrm rot="5400000" flipH="1" flipV="1">
            <a:off x="6686204" y="526497"/>
            <a:ext cx="159974" cy="1987914"/>
          </a:xfrm>
          <a:prstGeom prst="bentConnector2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F71001D-BED4-4128-A811-AF8DAE234431}"/>
              </a:ext>
            </a:extLst>
          </p:cNvPr>
          <p:cNvCxnSpPr/>
          <p:nvPr/>
        </p:nvCxnSpPr>
        <p:spPr bwMode="auto">
          <a:xfrm>
            <a:off x="7883521" y="1441148"/>
            <a:ext cx="778168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6C0D425-A4C5-4808-BDDC-4F3C3C5D4EE3}"/>
              </a:ext>
            </a:extLst>
          </p:cNvPr>
          <p:cNvGrpSpPr/>
          <p:nvPr/>
        </p:nvGrpSpPr>
        <p:grpSpPr>
          <a:xfrm>
            <a:off x="8519947" y="1232938"/>
            <a:ext cx="1663015" cy="704480"/>
            <a:chOff x="6592624" y="1419651"/>
            <a:chExt cx="1191778" cy="774928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2B065C-DFD8-48C0-B633-151376EAC289}"/>
                </a:ext>
              </a:extLst>
            </p:cNvPr>
            <p:cNvSpPr/>
            <p:nvPr/>
          </p:nvSpPr>
          <p:spPr bwMode="auto">
            <a:xfrm>
              <a:off x="6595682" y="1419651"/>
              <a:ext cx="1188720" cy="234687"/>
            </a:xfrm>
            <a:prstGeom prst="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S/4 HANA Program SteerCo</a:t>
              </a:r>
              <a:endParaRPr lang="en-US" sz="105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155E748-DEBA-42F8-ACD0-2902BC7821EC}"/>
                </a:ext>
              </a:extLst>
            </p:cNvPr>
            <p:cNvSpPr/>
            <p:nvPr/>
          </p:nvSpPr>
          <p:spPr bwMode="auto">
            <a:xfrm>
              <a:off x="6592624" y="1653046"/>
              <a:ext cx="1185662" cy="541533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Denny Brown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Jason O’Brien, Danny Perri, Dulce Borjas, Michael Kurtz, Goran Cederwall, …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CA2C29-1120-5E0F-D84B-E2F727DA895C}"/>
              </a:ext>
            </a:extLst>
          </p:cNvPr>
          <p:cNvSpPr txBox="1"/>
          <p:nvPr/>
        </p:nvSpPr>
        <p:spPr>
          <a:xfrm rot="701747">
            <a:off x="6585137" y="506879"/>
            <a:ext cx="119135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>
                <a:solidFill>
                  <a:srgbClr val="FF0000"/>
                </a:solidFill>
                <a:latin typeface="LindeDaxPowerPoint" pitchFamily="34" charset="0"/>
                <a:cs typeface="Arial" charset="0"/>
              </a:rPr>
              <a:t>13.01.2025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5870C7-2C4E-2A5F-2249-3811AA6E8750}"/>
              </a:ext>
            </a:extLst>
          </p:cNvPr>
          <p:cNvGrpSpPr/>
          <p:nvPr/>
        </p:nvGrpSpPr>
        <p:grpSpPr>
          <a:xfrm>
            <a:off x="5967997" y="6160557"/>
            <a:ext cx="827196" cy="472847"/>
            <a:chOff x="5875316" y="2512569"/>
            <a:chExt cx="919106" cy="5437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E13E68-2E82-DF3B-07FE-0D09D0F3B69E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Hypercare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2DD1FC-78B0-BD37-F738-3678388688D4}"/>
                </a:ext>
              </a:extLst>
            </p:cNvPr>
            <p:cNvSpPr/>
            <p:nvPr/>
          </p:nvSpPr>
          <p:spPr bwMode="auto">
            <a:xfrm>
              <a:off x="5875317" y="2757976"/>
              <a:ext cx="919105" cy="29834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US – Derek Punaro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MX - no</a:t>
              </a:r>
              <a:endParaRPr lang="en-US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48A41-B5DF-CAFC-B399-BBD076A7EF47}"/>
              </a:ext>
            </a:extLst>
          </p:cNvPr>
          <p:cNvSpPr/>
          <p:nvPr/>
        </p:nvSpPr>
        <p:spPr bwMode="auto">
          <a:xfrm>
            <a:off x="4852033" y="4493085"/>
            <a:ext cx="822960" cy="125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Supply 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FFD6F-BD37-B262-9889-A81064C7DE84}"/>
              </a:ext>
            </a:extLst>
          </p:cNvPr>
          <p:cNvSpPr/>
          <p:nvPr/>
        </p:nvSpPr>
        <p:spPr bwMode="auto">
          <a:xfrm>
            <a:off x="4852034" y="4618964"/>
            <a:ext cx="827195" cy="575434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highlight>
                  <a:srgbClr val="FFFF00"/>
                </a:highlight>
                <a:latin typeface="LindeDaxOffice" panose="020B0500000000020000" pitchFamily="34" charset="0"/>
                <a:cs typeface="Arial" charset="0"/>
              </a:rPr>
              <a:t>US – </a:t>
            </a:r>
            <a:r>
              <a:rPr lang="en-US" sz="600">
                <a:solidFill>
                  <a:srgbClr val="000000"/>
                </a:solidFill>
                <a:highlight>
                  <a:srgbClr val="FFFF00"/>
                </a:highlight>
                <a:latin typeface="LindeDaxOffice" panose="020B0500000000020000" pitchFamily="34" charset="0"/>
                <a:cs typeface="Arial" charset="0"/>
              </a:rPr>
              <a:t>Plant M., </a:t>
            </a:r>
            <a:r>
              <a:rPr lang="en-US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S Boyd</a:t>
            </a:r>
            <a:endParaRPr lang="de-DE" sz="600">
              <a:solidFill>
                <a:srgbClr val="000000"/>
              </a:solidFill>
              <a:highlight>
                <a:srgbClr val="FFFF00"/>
              </a:highlight>
              <a:latin typeface="LindeDaxOffice" panose="020B0500000000020000" pitchFamily="34" charset="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highlight>
                  <a:srgbClr val="FFFF00"/>
                </a:highlight>
                <a:latin typeface="LindeDaxOffice" panose="020B0500000000020000" pitchFamily="34" charset="0"/>
                <a:cs typeface="Arial" charset="0"/>
              </a:rPr>
              <a:t>US – </a:t>
            </a:r>
            <a:r>
              <a:rPr lang="en-US" sz="600">
                <a:solidFill>
                  <a:srgbClr val="000000"/>
                </a:solidFill>
                <a:highlight>
                  <a:srgbClr val="FFFF00"/>
                </a:highlight>
                <a:latin typeface="LindeDaxOffice" panose="020B0500000000020000" pitchFamily="34" charset="0"/>
                <a:cs typeface="Arial" charset="0"/>
              </a:rPr>
              <a:t>Procurement, MX – Plant M.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highlight>
                  <a:srgbClr val="0000FF"/>
                </a:highlight>
                <a:latin typeface="LindeDaxOffice" panose="020B0500000000020000" pitchFamily="34" charset="0"/>
                <a:cs typeface="Arial" charset="0"/>
              </a:rPr>
              <a:t>Anders E (Plant M), Shweta C (Proc) Gaurav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5B18F-C7A4-11C9-D8B7-0AD6035E8C5B}"/>
              </a:ext>
            </a:extLst>
          </p:cNvPr>
          <p:cNvSpPr/>
          <p:nvPr/>
        </p:nvSpPr>
        <p:spPr bwMode="auto">
          <a:xfrm>
            <a:off x="5958679" y="3982200"/>
            <a:ext cx="822960" cy="158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Interfaces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897418-E135-BCE3-EFE6-B80308135667}"/>
              </a:ext>
            </a:extLst>
          </p:cNvPr>
          <p:cNvSpPr/>
          <p:nvPr/>
        </p:nvSpPr>
        <p:spPr bwMode="auto">
          <a:xfrm>
            <a:off x="5958680" y="4140521"/>
            <a:ext cx="827195" cy="31452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highlight>
                  <a:srgbClr val="0000FF"/>
                </a:highlight>
                <a:latin typeface="LindeDaxOffice" panose="020B0500000000020000" pitchFamily="34" charset="0"/>
                <a:cs typeface="Arial" charset="0"/>
              </a:rPr>
              <a:t>Leonard Eynon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65A30D-DE97-3A24-0408-1CF29B5C08D7}"/>
              </a:ext>
            </a:extLst>
          </p:cNvPr>
          <p:cNvSpPr/>
          <p:nvPr/>
        </p:nvSpPr>
        <p:spPr bwMode="auto">
          <a:xfrm>
            <a:off x="5956773" y="4493085"/>
            <a:ext cx="822960" cy="139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Authorization Lead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DFCEA4-5C95-A300-DAB0-604D6D3E6D24}"/>
              </a:ext>
            </a:extLst>
          </p:cNvPr>
          <p:cNvSpPr/>
          <p:nvPr/>
        </p:nvSpPr>
        <p:spPr bwMode="auto">
          <a:xfrm>
            <a:off x="5956774" y="4627255"/>
            <a:ext cx="827195" cy="47114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US – Tracy Herbert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MX – Dario Hernandez</a:t>
            </a:r>
            <a:endParaRPr lang="en-US" sz="600">
              <a:solidFill>
                <a:srgbClr val="000000"/>
              </a:solidFill>
              <a:latin typeface="LindeDaxPowerPoint" pitchFamily="34" charset="0"/>
              <a:cs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230BB0-E7A3-4304-343E-6C7AC5F7FA4A}"/>
              </a:ext>
            </a:extLst>
          </p:cNvPr>
          <p:cNvSpPr/>
          <p:nvPr/>
        </p:nvSpPr>
        <p:spPr bwMode="auto">
          <a:xfrm>
            <a:off x="5956454" y="5126556"/>
            <a:ext cx="822960" cy="13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Data Migration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752B967-0A7D-39D7-4648-52CA0CFD7F9C}"/>
              </a:ext>
            </a:extLst>
          </p:cNvPr>
          <p:cNvSpPr/>
          <p:nvPr/>
        </p:nvSpPr>
        <p:spPr bwMode="auto">
          <a:xfrm>
            <a:off x="5956455" y="5256335"/>
            <a:ext cx="827195" cy="343069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US – Nikki Nelson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MX – Martin Vega</a:t>
            </a:r>
            <a:endParaRPr lang="en-US" sz="600">
              <a:solidFill>
                <a:srgbClr val="FFFFFF"/>
              </a:solidFill>
              <a:highlight>
                <a:srgbClr val="FF0000"/>
              </a:highlight>
              <a:latin typeface="LindeDaxOffice" panose="020B0500000000020000" pitchFamily="34" charset="0"/>
              <a:cs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6A3383-26AF-BC6A-ACE8-E6A650A48F95}"/>
              </a:ext>
            </a:extLst>
          </p:cNvPr>
          <p:cNvSpPr/>
          <p:nvPr/>
        </p:nvSpPr>
        <p:spPr bwMode="auto">
          <a:xfrm>
            <a:off x="4856414" y="5231085"/>
            <a:ext cx="822960" cy="1220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Sales 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E68BE6-C926-A171-20BC-6E634225E087}"/>
              </a:ext>
            </a:extLst>
          </p:cNvPr>
          <p:cNvSpPr/>
          <p:nvPr/>
        </p:nvSpPr>
        <p:spPr bwMode="auto">
          <a:xfrm>
            <a:off x="4856415" y="5346161"/>
            <a:ext cx="827195" cy="35777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highlight>
                  <a:srgbClr val="FFFF00"/>
                </a:highlight>
                <a:latin typeface="LindeDaxOffice" panose="020B0500000000020000" pitchFamily="34" charset="0"/>
                <a:cs typeface="Arial" charset="0"/>
              </a:rPr>
              <a:t>US – </a:t>
            </a:r>
            <a:r>
              <a:rPr lang="en-US" sz="600">
                <a:solidFill>
                  <a:srgbClr val="000000"/>
                </a:solidFill>
                <a:highlight>
                  <a:srgbClr val="FFFF00"/>
                </a:highlight>
                <a:latin typeface="LindeDaxOffice" panose="020B0500000000020000" pitchFamily="34" charset="0"/>
                <a:cs typeface="Arial" charset="0"/>
              </a:rPr>
              <a:t>Sales OTC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600">
                <a:solidFill>
                  <a:srgbClr val="FFFFFF"/>
                </a:solidFill>
                <a:highlight>
                  <a:srgbClr val="0000FF"/>
                </a:highlight>
                <a:latin typeface="LindeDaxOffice" panose="020B0500000000020000" pitchFamily="34" charset="0"/>
                <a:cs typeface="Arial" charset="0"/>
              </a:rPr>
              <a:t>Wolfram Schenker, Sudipto D</a:t>
            </a:r>
            <a:endParaRPr lang="en-US" sz="600">
              <a:solidFill>
                <a:srgbClr val="FFFFFF"/>
              </a:solidFill>
              <a:highlight>
                <a:srgbClr val="0000FF"/>
              </a:highlight>
              <a:latin typeface="LindeDaxOffice" panose="020B0500000000020000" pitchFamily="34" charset="0"/>
              <a:cs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B2BD453-4065-E5DF-5A60-454DA1189B21}"/>
              </a:ext>
            </a:extLst>
          </p:cNvPr>
          <p:cNvSpPr/>
          <p:nvPr/>
        </p:nvSpPr>
        <p:spPr bwMode="auto">
          <a:xfrm>
            <a:off x="4854296" y="5751656"/>
            <a:ext cx="822960" cy="164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 Test Lead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C120C-9700-84B4-B840-1E782F611CE6}"/>
              </a:ext>
            </a:extLst>
          </p:cNvPr>
          <p:cNvSpPr/>
          <p:nvPr/>
        </p:nvSpPr>
        <p:spPr bwMode="auto">
          <a:xfrm>
            <a:off x="4854297" y="5917681"/>
            <a:ext cx="827195" cy="21031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highlight>
                  <a:srgbClr val="0000FF"/>
                </a:highlight>
                <a:latin typeface="LindeDaxOffice" panose="020B0500000000020000" pitchFamily="34" charset="0"/>
                <a:cs typeface="Arial" charset="0"/>
              </a:rPr>
              <a:t>Pallavi Banerjee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EE78191-4D45-DAA0-F716-A6AC3D4BDC0F}"/>
              </a:ext>
            </a:extLst>
          </p:cNvPr>
          <p:cNvSpPr/>
          <p:nvPr/>
        </p:nvSpPr>
        <p:spPr bwMode="auto">
          <a:xfrm>
            <a:off x="5958682" y="5659546"/>
            <a:ext cx="822960" cy="1590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Cutover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32482E-C077-041A-A8DD-A68E0DC9CF2A}"/>
              </a:ext>
            </a:extLst>
          </p:cNvPr>
          <p:cNvSpPr/>
          <p:nvPr/>
        </p:nvSpPr>
        <p:spPr bwMode="auto">
          <a:xfrm>
            <a:off x="5958680" y="5816157"/>
            <a:ext cx="827195" cy="31624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US – Nikki Nelson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rPr>
              <a:t>MX – no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highlight>
                  <a:srgbClr val="0000FF"/>
                </a:highlight>
                <a:latin typeface="LindeDaxOffice" panose="020B0500000000020000" pitchFamily="34" charset="0"/>
                <a:cs typeface="Arial" charset="0"/>
              </a:rPr>
              <a:t>Armin Pfeiffer</a:t>
            </a:r>
            <a:endParaRPr lang="en-US" sz="600">
              <a:solidFill>
                <a:srgbClr val="000000"/>
              </a:solidFill>
              <a:latin typeface="LindeDaxOffice" panose="020B0500000000020000" pitchFamily="34" charset="0"/>
              <a:cs typeface="Arial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451B4B-DDA1-4315-4767-9544D0FE48FE}"/>
              </a:ext>
            </a:extLst>
          </p:cNvPr>
          <p:cNvGrpSpPr/>
          <p:nvPr/>
        </p:nvGrpSpPr>
        <p:grpSpPr>
          <a:xfrm>
            <a:off x="4849951" y="6229354"/>
            <a:ext cx="827195" cy="355258"/>
            <a:chOff x="5875316" y="2512569"/>
            <a:chExt cx="919105" cy="54374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2AF7D2C-B02E-DDAC-ACAD-F49D44D9E0AF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BW, Reporting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C0386D-C594-0EB2-D9B0-EBAA977090BC}"/>
                </a:ext>
              </a:extLst>
            </p:cNvPr>
            <p:cNvSpPr/>
            <p:nvPr/>
          </p:nvSpPr>
          <p:spPr bwMode="auto">
            <a:xfrm>
              <a:off x="5875316" y="2757977"/>
              <a:ext cx="919105" cy="29834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US – Anne Leung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940680-6AAE-B1E3-0438-8AC60F7F189E}"/>
              </a:ext>
            </a:extLst>
          </p:cNvPr>
          <p:cNvGrpSpPr/>
          <p:nvPr/>
        </p:nvGrpSpPr>
        <p:grpSpPr>
          <a:xfrm>
            <a:off x="2465811" y="6104014"/>
            <a:ext cx="822960" cy="412202"/>
            <a:chOff x="5875316" y="2512569"/>
            <a:chExt cx="914399" cy="47400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63CEE10-09E7-D2BF-9616-1B628745F673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Pricing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Co-Ordinator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C63CB4-8CA0-82FC-4333-9849029BE383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Kevin Schmalz</a:t>
              </a:r>
              <a:b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</a:b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Jason Fawcett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40C8F25-1C32-07E7-22FF-E91EAFA096A1}"/>
              </a:ext>
            </a:extLst>
          </p:cNvPr>
          <p:cNvSpPr/>
          <p:nvPr/>
        </p:nvSpPr>
        <p:spPr bwMode="auto">
          <a:xfrm>
            <a:off x="2394199" y="3930598"/>
            <a:ext cx="970369" cy="2643157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82800" rIns="90000" bIns="82800" numCol="1" rtlCol="0" anchor="t" anchorCtr="0" compatLnSpc="1">
            <a:prstTxWarp prst="textNoShape">
              <a:avLst/>
            </a:prstTxWarp>
          </a:bodyPr>
          <a:lstStyle/>
          <a:p>
            <a:pPr marL="182563" indent="-18256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LindeDaxPowerPoint" panose="020B0500000000020000" pitchFamily="34" charset="0"/>
              <a:buChar char="–"/>
              <a:defRPr/>
            </a:pPr>
            <a:endParaRPr lang="de-DE" sz="1600" err="1">
              <a:solidFill>
                <a:srgbClr val="000000"/>
              </a:solidFill>
              <a:latin typeface="LindeDaxPowerPoint" pitchFamily="34" charset="0"/>
              <a:cs typeface="Arial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9C8A22C-7B22-E1D2-5989-C322621807EE}"/>
              </a:ext>
            </a:extLst>
          </p:cNvPr>
          <p:cNvSpPr/>
          <p:nvPr/>
        </p:nvSpPr>
        <p:spPr bwMode="auto">
          <a:xfrm>
            <a:off x="2393889" y="3930597"/>
            <a:ext cx="970679" cy="156060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82800" rIns="90000" bIns="82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800">
                <a:solidFill>
                  <a:srgbClr val="000000"/>
                </a:solidFill>
                <a:latin typeface="LindeDaxPowerPoint" pitchFamily="34" charset="0"/>
                <a:cs typeface="Arial" charset="0"/>
              </a:rPr>
              <a:t>BPO US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289F39-DA2D-F30C-E915-7CE96DF263B4}"/>
              </a:ext>
            </a:extLst>
          </p:cNvPr>
          <p:cNvGrpSpPr/>
          <p:nvPr/>
        </p:nvGrpSpPr>
        <p:grpSpPr>
          <a:xfrm>
            <a:off x="3627472" y="4133245"/>
            <a:ext cx="822960" cy="412202"/>
            <a:chOff x="5875316" y="2512569"/>
            <a:chExt cx="914399" cy="4740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4B3B02-516D-F37F-BDEB-E67C0527765E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Finance &amp; Controlling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 Co-Ordinator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7EE754-A13E-E3D0-AC61-75219A5F75B8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Enrique Mar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6ADC67-72F0-C13B-349D-B9BAA58BCAD1}"/>
              </a:ext>
            </a:extLst>
          </p:cNvPr>
          <p:cNvGrpSpPr/>
          <p:nvPr/>
        </p:nvGrpSpPr>
        <p:grpSpPr>
          <a:xfrm>
            <a:off x="3627472" y="4623197"/>
            <a:ext cx="822960" cy="412202"/>
            <a:chOff x="5875316" y="2512569"/>
            <a:chExt cx="914399" cy="47400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A08A12F-71DC-FAF6-BFDE-58AD78427B65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Product to Order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 Co-Ordinator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3C00107-5FF9-7875-CDA4-5D1B06A5994F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Carlos Fernandez</a:t>
              </a:r>
              <a:endParaRPr lang="en-US" sz="600">
                <a:solidFill>
                  <a:srgbClr val="000000"/>
                </a:solidFill>
                <a:latin typeface="LindeDaxOffice" panose="020B0500000000020000" pitchFamily="34" charset="0"/>
                <a:cs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6D9727A-65ED-3821-450B-89434145C630}"/>
              </a:ext>
            </a:extLst>
          </p:cNvPr>
          <p:cNvGrpSpPr/>
          <p:nvPr/>
        </p:nvGrpSpPr>
        <p:grpSpPr>
          <a:xfrm>
            <a:off x="3627472" y="5602747"/>
            <a:ext cx="822960" cy="412202"/>
            <a:chOff x="5875316" y="2512569"/>
            <a:chExt cx="914399" cy="4740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3C7C40F-4AE9-93C9-5697-44DAC31E1E17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Procurement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Co-Ordinator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CC34D9C-182A-5F75-A275-4E3609CD35EF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Diana Martinez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E4B5573-8668-C116-12E4-5A9E8D3BE31F}"/>
              </a:ext>
            </a:extLst>
          </p:cNvPr>
          <p:cNvGrpSpPr/>
          <p:nvPr/>
        </p:nvGrpSpPr>
        <p:grpSpPr>
          <a:xfrm>
            <a:off x="3627472" y="5109968"/>
            <a:ext cx="822960" cy="412202"/>
            <a:chOff x="5875316" y="2512569"/>
            <a:chExt cx="914399" cy="47400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67EE161-0ABA-671B-6050-9A3188BB295B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Order to Cash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Co-Ordinator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35A770A-B16A-4387-5E2C-4D873DAEF85F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Enrique Mar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B63D743-09A2-2555-04AC-7F5555289FD1}"/>
              </a:ext>
            </a:extLst>
          </p:cNvPr>
          <p:cNvGrpSpPr/>
          <p:nvPr/>
        </p:nvGrpSpPr>
        <p:grpSpPr>
          <a:xfrm>
            <a:off x="3627472" y="6103752"/>
            <a:ext cx="822960" cy="412202"/>
            <a:chOff x="5875316" y="2512569"/>
            <a:chExt cx="914399" cy="47400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A37ADC6-BF15-0937-FF3B-ED75280DFACF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Pricing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Co-Ordinator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E503160-E4EB-A411-6AFE-9E3069C47047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Enrique Mar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060A4763-358C-C5F3-D835-2B1DAC7B6B8C}"/>
              </a:ext>
            </a:extLst>
          </p:cNvPr>
          <p:cNvSpPr/>
          <p:nvPr/>
        </p:nvSpPr>
        <p:spPr bwMode="auto">
          <a:xfrm>
            <a:off x="3555860" y="3930336"/>
            <a:ext cx="970369" cy="2643157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82800" rIns="90000" bIns="82800" numCol="1" rtlCol="0" anchor="t" anchorCtr="0" compatLnSpc="1">
            <a:prstTxWarp prst="textNoShape">
              <a:avLst/>
            </a:prstTxWarp>
          </a:bodyPr>
          <a:lstStyle/>
          <a:p>
            <a:pPr marL="182563" indent="-18256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LindeDaxPowerPoint" panose="020B0500000000020000" pitchFamily="34" charset="0"/>
              <a:buChar char="–"/>
              <a:defRPr/>
            </a:pPr>
            <a:endParaRPr lang="de-DE" sz="1600" err="1">
              <a:solidFill>
                <a:srgbClr val="000000"/>
              </a:solidFill>
              <a:latin typeface="LindeDaxPowerPoint" pitchFamily="34" charset="0"/>
              <a:cs typeface="Arial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FF13234-08C5-6CF4-129C-EA7A62C7EE79}"/>
              </a:ext>
            </a:extLst>
          </p:cNvPr>
          <p:cNvSpPr/>
          <p:nvPr/>
        </p:nvSpPr>
        <p:spPr bwMode="auto">
          <a:xfrm>
            <a:off x="3555550" y="3930335"/>
            <a:ext cx="970679" cy="156060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82800" rIns="90000" bIns="82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800">
                <a:solidFill>
                  <a:srgbClr val="000000"/>
                </a:solidFill>
                <a:latin typeface="LindeDaxPowerPoint" pitchFamily="34" charset="0"/>
                <a:cs typeface="Arial" charset="0"/>
              </a:rPr>
              <a:t>BPO Mex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2F0A72A-E346-D8CB-7056-34C60BB1964A}"/>
              </a:ext>
            </a:extLst>
          </p:cNvPr>
          <p:cNvGrpSpPr/>
          <p:nvPr/>
        </p:nvGrpSpPr>
        <p:grpSpPr>
          <a:xfrm>
            <a:off x="7670430" y="4042330"/>
            <a:ext cx="825962" cy="391742"/>
            <a:chOff x="376879" y="5727417"/>
            <a:chExt cx="785397" cy="474009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3FD9E91-3504-903D-206A-B888664BED3A}"/>
                </a:ext>
              </a:extLst>
            </p:cNvPr>
            <p:cNvSpPr/>
            <p:nvPr/>
          </p:nvSpPr>
          <p:spPr bwMode="auto">
            <a:xfrm>
              <a:off x="376879" y="5727417"/>
              <a:ext cx="785397" cy="245409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Environment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Manager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F5ADA6F-E946-B651-BC52-404C9B85F3EF}"/>
                </a:ext>
              </a:extLst>
            </p:cNvPr>
            <p:cNvSpPr/>
            <p:nvPr/>
          </p:nvSpPr>
          <p:spPr bwMode="auto">
            <a:xfrm>
              <a:off x="376879" y="5972825"/>
              <a:ext cx="785397" cy="22860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Atanu Tripathy</a:t>
              </a:r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AEE6FB8-C208-52C9-0CAD-1D17DA55C47F}"/>
              </a:ext>
            </a:extLst>
          </p:cNvPr>
          <p:cNvCxnSpPr>
            <a:cxnSpLocks/>
          </p:cNvCxnSpPr>
          <p:nvPr/>
        </p:nvCxnSpPr>
        <p:spPr bwMode="auto">
          <a:xfrm flipV="1">
            <a:off x="5685724" y="5944220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C938C07-E648-933A-88DB-163EBD4C87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85724" y="4813920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1E24CF1-09B6-DD6F-F2F9-374B93014789}"/>
              </a:ext>
            </a:extLst>
          </p:cNvPr>
          <p:cNvCxnSpPr>
            <a:cxnSpLocks/>
          </p:cNvCxnSpPr>
          <p:nvPr/>
        </p:nvCxnSpPr>
        <p:spPr bwMode="auto">
          <a:xfrm flipV="1">
            <a:off x="8719513" y="5924746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54E4422-2D76-C282-36B0-B3556370C514}"/>
              </a:ext>
            </a:extLst>
          </p:cNvPr>
          <p:cNvCxnSpPr>
            <a:cxnSpLocks/>
          </p:cNvCxnSpPr>
          <p:nvPr/>
        </p:nvCxnSpPr>
        <p:spPr bwMode="auto">
          <a:xfrm flipV="1">
            <a:off x="8716189" y="6366348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10082BB-D278-4AD8-C207-3FBB6962A203}"/>
              </a:ext>
            </a:extLst>
          </p:cNvPr>
          <p:cNvCxnSpPr>
            <a:cxnSpLocks/>
          </p:cNvCxnSpPr>
          <p:nvPr/>
        </p:nvCxnSpPr>
        <p:spPr bwMode="auto">
          <a:xfrm flipV="1">
            <a:off x="8705721" y="5308609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838168F-DAB6-269A-AAA1-C69F92FEF390}"/>
              </a:ext>
            </a:extLst>
          </p:cNvPr>
          <p:cNvCxnSpPr>
            <a:cxnSpLocks/>
          </p:cNvCxnSpPr>
          <p:nvPr/>
        </p:nvCxnSpPr>
        <p:spPr bwMode="auto">
          <a:xfrm flipV="1">
            <a:off x="8717725" y="4781903"/>
            <a:ext cx="277080" cy="1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0D3D1-7F4B-4C0C-8A24-D964262664A0}"/>
              </a:ext>
            </a:extLst>
          </p:cNvPr>
          <p:cNvGrpSpPr/>
          <p:nvPr/>
        </p:nvGrpSpPr>
        <p:grpSpPr>
          <a:xfrm>
            <a:off x="8980951" y="4592460"/>
            <a:ext cx="847515" cy="391742"/>
            <a:chOff x="376879" y="5727417"/>
            <a:chExt cx="785397" cy="4740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946B2F-A19C-45E3-A246-F1D112D19CF3}"/>
                </a:ext>
              </a:extLst>
            </p:cNvPr>
            <p:cNvSpPr/>
            <p:nvPr/>
          </p:nvSpPr>
          <p:spPr bwMode="auto">
            <a:xfrm>
              <a:off x="376879" y="5727417"/>
              <a:ext cx="785397" cy="245409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Infrastructure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87BD1B9-028C-4EF4-B5E7-106FB85348D0}"/>
                </a:ext>
              </a:extLst>
            </p:cNvPr>
            <p:cNvSpPr/>
            <p:nvPr/>
          </p:nvSpPr>
          <p:spPr bwMode="auto">
            <a:xfrm>
              <a:off x="376879" y="5972825"/>
              <a:ext cx="785397" cy="22860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Pravin Shetty</a:t>
              </a:r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7D3867-C193-D620-AB71-B7A48F1E06B3}"/>
              </a:ext>
            </a:extLst>
          </p:cNvPr>
          <p:cNvCxnSpPr/>
          <p:nvPr/>
        </p:nvCxnSpPr>
        <p:spPr bwMode="auto">
          <a:xfrm>
            <a:off x="8839945" y="4235369"/>
            <a:ext cx="146975" cy="19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E73632F-472E-6D1F-9132-0632F44B0024}"/>
              </a:ext>
            </a:extLst>
          </p:cNvPr>
          <p:cNvCxnSpPr/>
          <p:nvPr/>
        </p:nvCxnSpPr>
        <p:spPr bwMode="auto">
          <a:xfrm>
            <a:off x="8495082" y="4242670"/>
            <a:ext cx="91260" cy="19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9F6DE37-75E8-E0D0-D9E9-8BF3B8664C13}"/>
              </a:ext>
            </a:extLst>
          </p:cNvPr>
          <p:cNvCxnSpPr/>
          <p:nvPr/>
        </p:nvCxnSpPr>
        <p:spPr bwMode="auto">
          <a:xfrm flipV="1">
            <a:off x="8586342" y="3785162"/>
            <a:ext cx="0" cy="45869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82696-9BD8-F1C7-A984-1F95C2D4C5C5}"/>
              </a:ext>
            </a:extLst>
          </p:cNvPr>
          <p:cNvGrpSpPr/>
          <p:nvPr/>
        </p:nvGrpSpPr>
        <p:grpSpPr>
          <a:xfrm>
            <a:off x="7903970" y="5102812"/>
            <a:ext cx="819780" cy="556734"/>
            <a:chOff x="6379970" y="5102812"/>
            <a:chExt cx="819780" cy="55673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4A95ECB-95C3-4533-B875-46600BACF07B}"/>
                </a:ext>
              </a:extLst>
            </p:cNvPr>
            <p:cNvSpPr/>
            <p:nvPr/>
          </p:nvSpPr>
          <p:spPr bwMode="auto">
            <a:xfrm>
              <a:off x="6379970" y="5102812"/>
              <a:ext cx="819780" cy="205797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Corporate IT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 Functional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01BEE6A-B895-46BD-B781-5E2FD9030EC1}"/>
                </a:ext>
              </a:extLst>
            </p:cNvPr>
            <p:cNvSpPr/>
            <p:nvPr/>
          </p:nvSpPr>
          <p:spPr bwMode="auto">
            <a:xfrm>
              <a:off x="6379970" y="5299439"/>
              <a:ext cx="817671" cy="360107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/>
                  <a:cs typeface="Arial"/>
                </a:rPr>
                <a:t>Dave Hodson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/>
                  <a:cs typeface="Arial"/>
                </a:rPr>
                <a:t>Stephan Westenberger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/>
                  <a:cs typeface="Arial"/>
                </a:rPr>
                <a:t>Anubhab Dasgupta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/>
                  <a:cs typeface="Arial"/>
                </a:rPr>
                <a:t>Shweta Chaudhary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9A8D16D-A69B-4C4E-91A5-EFB87BBD19AA}"/>
              </a:ext>
            </a:extLst>
          </p:cNvPr>
          <p:cNvGrpSpPr/>
          <p:nvPr/>
        </p:nvGrpSpPr>
        <p:grpSpPr>
          <a:xfrm>
            <a:off x="6560328" y="2462158"/>
            <a:ext cx="822960" cy="408140"/>
            <a:chOff x="4341048" y="3254194"/>
            <a:chExt cx="914399" cy="469337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B378360-5D18-4926-A25C-B133BF930525}"/>
                </a:ext>
              </a:extLst>
            </p:cNvPr>
            <p:cNvSpPr/>
            <p:nvPr/>
          </p:nvSpPr>
          <p:spPr bwMode="auto">
            <a:xfrm>
              <a:off x="4341048" y="3254194"/>
              <a:ext cx="914399" cy="245408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Global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Program Manager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D6DAF23B-8445-4BE1-B110-3FCC2F42D555}"/>
                </a:ext>
              </a:extLst>
            </p:cNvPr>
            <p:cNvSpPr/>
            <p:nvPr/>
          </p:nvSpPr>
          <p:spPr bwMode="auto">
            <a:xfrm>
              <a:off x="4343400" y="3494931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Stephan Domes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3080A8B-C1AD-854B-A1F9-9ED271D8A116}"/>
              </a:ext>
            </a:extLst>
          </p:cNvPr>
          <p:cNvSpPr txBox="1"/>
          <p:nvPr/>
        </p:nvSpPr>
        <p:spPr>
          <a:xfrm flipH="1">
            <a:off x="8491287" y="6621298"/>
            <a:ext cx="1521201" cy="18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600">
                <a:solidFill>
                  <a:srgbClr val="FFFFFF"/>
                </a:solidFill>
                <a:highlight>
                  <a:srgbClr val="0000FF"/>
                </a:highlight>
                <a:latin typeface="LindeDaxOffice" panose="020B0500000000020000" pitchFamily="34" charset="0"/>
                <a:cs typeface="Arial" charset="0"/>
              </a:rPr>
              <a:t>Corp Resource</a:t>
            </a:r>
            <a:r>
              <a:rPr lang="de-DE" sz="600">
                <a:solidFill>
                  <a:srgbClr val="FFFFFF"/>
                </a:solidFill>
                <a:latin typeface="LindeDaxOffice" panose="020B0500000000020000" pitchFamily="34" charset="0"/>
                <a:cs typeface="Arial" charset="0"/>
              </a:rPr>
              <a:t> , </a:t>
            </a:r>
            <a:r>
              <a:rPr lang="de-DE" sz="600">
                <a:solidFill>
                  <a:srgbClr val="000000"/>
                </a:solidFill>
                <a:highlight>
                  <a:srgbClr val="FFFF00"/>
                </a:highlight>
                <a:latin typeface="LindeDaxPowerPoint" pitchFamily="34" charset="0"/>
                <a:cs typeface="Arial" charset="0"/>
              </a:rPr>
              <a:t>External local Resource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4BB80F-BFAC-593F-2D63-A158DC18E555}"/>
              </a:ext>
            </a:extLst>
          </p:cNvPr>
          <p:cNvCxnSpPr/>
          <p:nvPr/>
        </p:nvCxnSpPr>
        <p:spPr bwMode="auto">
          <a:xfrm flipV="1">
            <a:off x="2876232" y="2924719"/>
            <a:ext cx="0" cy="10056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86C55F0-2477-4092-B9CA-C64C013F1428}"/>
              </a:ext>
            </a:extLst>
          </p:cNvPr>
          <p:cNvGrpSpPr/>
          <p:nvPr/>
        </p:nvGrpSpPr>
        <p:grpSpPr>
          <a:xfrm>
            <a:off x="2442484" y="2860277"/>
            <a:ext cx="822960" cy="453422"/>
            <a:chOff x="5875316" y="2512569"/>
            <a:chExt cx="914399" cy="4740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559A91-086C-4DB1-AA93-72119C4E544D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Deployment Manager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US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24B23-A08F-4AC1-BA93-0CEAF8E34F27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22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Derek Punaro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75586F-0C55-730E-1DD5-3B23001EA0AF}"/>
              </a:ext>
            </a:extLst>
          </p:cNvPr>
          <p:cNvCxnSpPr/>
          <p:nvPr/>
        </p:nvCxnSpPr>
        <p:spPr bwMode="auto">
          <a:xfrm flipV="1">
            <a:off x="4038952" y="3025871"/>
            <a:ext cx="0" cy="90446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D2CA10-1C4A-489E-BEA2-AE7EC2A3F871}"/>
              </a:ext>
            </a:extLst>
          </p:cNvPr>
          <p:cNvGrpSpPr/>
          <p:nvPr/>
        </p:nvGrpSpPr>
        <p:grpSpPr>
          <a:xfrm>
            <a:off x="3583116" y="2863789"/>
            <a:ext cx="900533" cy="473698"/>
            <a:chOff x="2276517" y="3185824"/>
            <a:chExt cx="822960" cy="40445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CEB0231-AF46-4540-A5F3-C73859F4AE4B}"/>
                </a:ext>
              </a:extLst>
            </p:cNvPr>
            <p:cNvSpPr/>
            <p:nvPr/>
          </p:nvSpPr>
          <p:spPr bwMode="auto">
            <a:xfrm>
              <a:off x="2276517" y="3185824"/>
              <a:ext cx="822960" cy="2104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Deployment Manager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Me</a:t>
              </a:r>
              <a:r>
                <a:rPr lang="en-US" sz="600" b="1" err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xico</a:t>
              </a: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1E523-B8C2-4DE5-933C-45D5FB4575E6}"/>
                </a:ext>
              </a:extLst>
            </p:cNvPr>
            <p:cNvSpPr/>
            <p:nvPr/>
          </p:nvSpPr>
          <p:spPr bwMode="auto">
            <a:xfrm>
              <a:off x="2276517" y="3394209"/>
              <a:ext cx="820843" cy="196069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highlight>
                    <a:srgbClr val="FFFF00"/>
                  </a:highlight>
                  <a:latin typeface="LindeDaxPowerPoint" pitchFamily="34" charset="0"/>
                  <a:cs typeface="Arial" charset="0"/>
                </a:rPr>
                <a:t>Rodolfo Ortiz Chavarin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741A74-6AF8-ED75-10CA-D88BE2EFA027}"/>
              </a:ext>
            </a:extLst>
          </p:cNvPr>
          <p:cNvCxnSpPr/>
          <p:nvPr/>
        </p:nvCxnSpPr>
        <p:spPr bwMode="auto">
          <a:xfrm flipH="1">
            <a:off x="2876232" y="3648392"/>
            <a:ext cx="2522696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399F38-3837-32EC-FEE3-3F597B72F4DC}"/>
              </a:ext>
            </a:extLst>
          </p:cNvPr>
          <p:cNvSpPr txBox="1"/>
          <p:nvPr/>
        </p:nvSpPr>
        <p:spPr>
          <a:xfrm rot="20915180">
            <a:off x="1930215" y="1169607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900">
                <a:solidFill>
                  <a:srgbClr val="000000"/>
                </a:solidFill>
                <a:highlight>
                  <a:srgbClr val="FFFF00"/>
                </a:highlight>
                <a:latin typeface="LindeDaxPowerPoint" pitchFamily="34" charset="0"/>
                <a:cs typeface="Arial" charset="0"/>
              </a:rPr>
              <a:t>To be established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3B37B5-924D-790E-3C0B-2F720A7EA2EC}"/>
              </a:ext>
            </a:extLst>
          </p:cNvPr>
          <p:cNvGrpSpPr/>
          <p:nvPr/>
        </p:nvGrpSpPr>
        <p:grpSpPr>
          <a:xfrm>
            <a:off x="2337564" y="1954586"/>
            <a:ext cx="1687839" cy="664097"/>
            <a:chOff x="2226934" y="1325030"/>
            <a:chExt cx="1188720" cy="105652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EC42FFC-3093-DD49-93EF-05700C8EB9CC}"/>
                </a:ext>
              </a:extLst>
            </p:cNvPr>
            <p:cNvSpPr/>
            <p:nvPr/>
          </p:nvSpPr>
          <p:spPr bwMode="auto">
            <a:xfrm>
              <a:off x="2226934" y="1325030"/>
              <a:ext cx="1188720" cy="257062"/>
            </a:xfrm>
            <a:prstGeom prst="rect">
              <a:avLst/>
            </a:prstGeom>
            <a:gradFill flip="none" rotWithShape="1">
              <a:gsLst>
                <a:gs pos="0">
                  <a:srgbClr val="FFD2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Biz Steer Co Mexico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7A1BD0-1574-7A6C-FAAF-B737F109E074}"/>
                </a:ext>
              </a:extLst>
            </p:cNvPr>
            <p:cNvSpPr/>
            <p:nvPr/>
          </p:nvSpPr>
          <p:spPr bwMode="auto">
            <a:xfrm>
              <a:off x="2226934" y="1592051"/>
              <a:ext cx="1185662" cy="789500"/>
            </a:xfrm>
            <a:prstGeom prst="rect">
              <a:avLst/>
            </a:prstGeom>
            <a:noFill/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RBU Head, Head Finance, Operations, Deliver, Adrian Espinosa, …</a:t>
              </a:r>
              <a:endParaRPr lang="en-US" sz="7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E4387ED-FEF8-DBAD-5DA8-886E1CC6D7B5}"/>
              </a:ext>
            </a:extLst>
          </p:cNvPr>
          <p:cNvSpPr txBox="1"/>
          <p:nvPr/>
        </p:nvSpPr>
        <p:spPr>
          <a:xfrm rot="20915180">
            <a:off x="1971445" y="2005759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900">
                <a:solidFill>
                  <a:srgbClr val="000000"/>
                </a:solidFill>
                <a:highlight>
                  <a:srgbClr val="00FF00"/>
                </a:highlight>
                <a:latin typeface="LindeDaxPowerPoint" pitchFamily="34" charset="0"/>
                <a:cs typeface="Arial" charset="0"/>
              </a:rPr>
              <a:t>Established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7AA3E5F-D05D-9916-97A8-4FAE1A1520BA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025193" y="1888410"/>
            <a:ext cx="912012" cy="36917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CCF82EC-B3CA-4450-BC8C-E6FA9F7D1AAB}"/>
              </a:ext>
            </a:extLst>
          </p:cNvPr>
          <p:cNvGrpSpPr/>
          <p:nvPr/>
        </p:nvGrpSpPr>
        <p:grpSpPr>
          <a:xfrm>
            <a:off x="4873702" y="1600441"/>
            <a:ext cx="1797065" cy="717352"/>
            <a:chOff x="5875316" y="2512569"/>
            <a:chExt cx="914399" cy="632178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9A767D8-60C0-4825-B8A5-808D5D07E256}"/>
                </a:ext>
              </a:extLst>
            </p:cNvPr>
            <p:cNvSpPr/>
            <p:nvPr/>
          </p:nvSpPr>
          <p:spPr bwMode="auto">
            <a:xfrm>
              <a:off x="5875316" y="2512569"/>
              <a:ext cx="914399" cy="245408"/>
            </a:xfrm>
            <a:prstGeom prst="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PM Core Group 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3E668B35-EB49-4BDB-9443-5B32C99CE720}"/>
                </a:ext>
              </a:extLst>
            </p:cNvPr>
            <p:cNvSpPr/>
            <p:nvPr/>
          </p:nvSpPr>
          <p:spPr bwMode="auto">
            <a:xfrm>
              <a:off x="5875316" y="2757977"/>
              <a:ext cx="912047" cy="38677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Derek Punaro, Rodolfo Ortiz Chavarin, Stuart Boyd, Stephan Domes, </a:t>
              </a:r>
              <a:r>
                <a:rPr lang="fi-FI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Natarajan Thiyagarajan, Sneha Dutta, </a:t>
              </a:r>
              <a:r>
                <a:rPr lang="en-US" sz="7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Pete Casazza (optional), Adrian Espinosa (opt.)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EA1D0D7-9260-C6E7-C84D-A8C98106F5F0}"/>
              </a:ext>
            </a:extLst>
          </p:cNvPr>
          <p:cNvGrpSpPr/>
          <p:nvPr/>
        </p:nvGrpSpPr>
        <p:grpSpPr>
          <a:xfrm>
            <a:off x="8980028" y="6166517"/>
            <a:ext cx="838731" cy="374566"/>
            <a:chOff x="7487777" y="6026817"/>
            <a:chExt cx="838731" cy="374566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0AFC761-EC35-41E1-9F8B-3DB96A50D525}"/>
                </a:ext>
              </a:extLst>
            </p:cNvPr>
            <p:cNvSpPr/>
            <p:nvPr/>
          </p:nvSpPr>
          <p:spPr bwMode="auto">
            <a:xfrm>
              <a:off x="7487777" y="6026817"/>
              <a:ext cx="838731" cy="184378"/>
            </a:xfrm>
            <a:prstGeom prst="rect">
              <a:avLst/>
            </a:prstGeom>
            <a:solidFill>
              <a:schemeClr val="accent1"/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b="1">
                  <a:solidFill>
                    <a:srgbClr val="FFFFFF"/>
                  </a:solidFill>
                  <a:latin typeface="LindeDaxOffice" panose="020B0500000000020000" pitchFamily="34" charset="0"/>
                  <a:cs typeface="Arial" charset="0"/>
                </a:rPr>
                <a:t>Cut Over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89839F8-C1A4-4E80-99F0-F2A4D9CDC770}"/>
                </a:ext>
              </a:extLst>
            </p:cNvPr>
            <p:cNvSpPr/>
            <p:nvPr/>
          </p:nvSpPr>
          <p:spPr bwMode="auto">
            <a:xfrm>
              <a:off x="7487777" y="6206458"/>
              <a:ext cx="836574" cy="194925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>
                  <a:solidFill>
                    <a:srgbClr val="000000"/>
                  </a:solidFill>
                  <a:latin typeface="LindeDaxOffice" panose="020B0500000000020000" pitchFamily="34" charset="0"/>
                  <a:cs typeface="Arial" charset="0"/>
                </a:rPr>
                <a:t>Armin Pfeiffer</a:t>
              </a:r>
              <a:endParaRPr lang="en-US" sz="600">
                <a:solidFill>
                  <a:srgbClr val="000000"/>
                </a:solidFill>
                <a:latin typeface="LindeDaxPowerPoint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80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835A816-03B4-17BE-4B09-B84F319F8E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835A816-03B4-17BE-4B09-B84F319F8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BB1686D-2A39-554D-5BE8-E505AE12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Project S/4 HANA US &amp; Mexico</a:t>
            </a:r>
            <a:br>
              <a:rPr lang="en-US"/>
            </a:br>
            <a:r>
              <a:rPr lang="en-US" sz="1600">
                <a:solidFill>
                  <a:schemeClr val="accent5"/>
                </a:solidFill>
              </a:rPr>
              <a:t>Project – Corporate IT &amp; External support for the Region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BF181-A896-EA2C-1DEF-BF2FF27F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6EEAEA-A3B3-4068-AC4D-BAAE5D92BF24}" type="datetime1">
              <a:rPr lang="en-US">
                <a:solidFill>
                  <a:srgbClr val="000000"/>
                </a:solidFill>
                <a:latin typeface="LindeDaxPowerPoint" pitchFamily="34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3/10/2025</a:t>
            </a:fld>
            <a:endParaRPr lang="en-GB">
              <a:solidFill>
                <a:srgbClr val="000000"/>
              </a:solidFill>
              <a:latin typeface="LindeDaxPowerPoint" pitchFamily="34" charset="0"/>
              <a:cs typeface="Arial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4FF3A4-D9CE-A0B9-BAD6-9AB937754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9274"/>
              </p:ext>
            </p:extLst>
          </p:nvPr>
        </p:nvGraphicFramePr>
        <p:xfrm>
          <a:off x="1744510" y="1545410"/>
          <a:ext cx="8516570" cy="250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381">
                  <a:extLst>
                    <a:ext uri="{9D8B030D-6E8A-4147-A177-3AD203B41FA5}">
                      <a16:colId xmlns:a16="http://schemas.microsoft.com/office/drawing/2014/main" val="893189291"/>
                    </a:ext>
                  </a:extLst>
                </a:gridCol>
                <a:gridCol w="2369481">
                  <a:extLst>
                    <a:ext uri="{9D8B030D-6E8A-4147-A177-3AD203B41FA5}">
                      <a16:colId xmlns:a16="http://schemas.microsoft.com/office/drawing/2014/main" val="564461131"/>
                    </a:ext>
                  </a:extLst>
                </a:gridCol>
                <a:gridCol w="3222002">
                  <a:extLst>
                    <a:ext uri="{9D8B030D-6E8A-4147-A177-3AD203B41FA5}">
                      <a16:colId xmlns:a16="http://schemas.microsoft.com/office/drawing/2014/main" val="2580375674"/>
                    </a:ext>
                  </a:extLst>
                </a:gridCol>
                <a:gridCol w="1887706">
                  <a:extLst>
                    <a:ext uri="{9D8B030D-6E8A-4147-A177-3AD203B41FA5}">
                      <a16:colId xmlns:a16="http://schemas.microsoft.com/office/drawing/2014/main" val="2738411537"/>
                    </a:ext>
                  </a:extLst>
                </a:gridCol>
              </a:tblGrid>
              <a:tr h="209031"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Resource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Expected Effort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79517"/>
                  </a:ext>
                </a:extLst>
              </a:tr>
              <a:tr h="192952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Satellites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 Resource (US)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Satellite Connectivity Management across the project phases</a:t>
                      </a: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80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898682"/>
                  </a:ext>
                </a:extLst>
              </a:tr>
              <a:tr h="450474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Functional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2 Resources FICO (India, 1 external)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 Resource Plant Maint (SE)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2 Supply (DE, India)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2 Resources Sales (1 SK external, 1 India)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Functional Support in MBP, Validation results review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Functional Pre/post migration Manual Config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Functional execution of baseline FUT/SIT scenarios based on scoping provided by region</a:t>
                      </a: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FICO 215 days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Pl Maint 77 days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Supply 77 days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Sales days 215 days</a:t>
                      </a:r>
                      <a:endParaRPr lang="de-DE" sz="900" kern="12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03167"/>
                  </a:ext>
                </a:extLst>
              </a:tr>
              <a:tr h="419867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 Resource (US)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Test Management</a:t>
                      </a: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100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93873"/>
                  </a:ext>
                </a:extLst>
              </a:tr>
              <a:tr h="242742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Cut 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 Resource (DE)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Cut Over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60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282295"/>
                  </a:ext>
                </a:extLst>
              </a:tr>
              <a:tr h="285734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Project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 Resource (US)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Project Integration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100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138250"/>
                  </a:ext>
                </a:extLst>
              </a:tr>
              <a:tr h="285734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924 days across 11 Resources incl 2 externals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240k USD external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75k USD Backfill for internals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92862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2A476E-B65D-5556-A70A-2A4E0127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8080"/>
              </p:ext>
            </p:extLst>
          </p:nvPr>
        </p:nvGraphicFramePr>
        <p:xfrm>
          <a:off x="1744510" y="4500227"/>
          <a:ext cx="851657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381">
                  <a:extLst>
                    <a:ext uri="{9D8B030D-6E8A-4147-A177-3AD203B41FA5}">
                      <a16:colId xmlns:a16="http://schemas.microsoft.com/office/drawing/2014/main" val="893189291"/>
                    </a:ext>
                  </a:extLst>
                </a:gridCol>
                <a:gridCol w="2377038">
                  <a:extLst>
                    <a:ext uri="{9D8B030D-6E8A-4147-A177-3AD203B41FA5}">
                      <a16:colId xmlns:a16="http://schemas.microsoft.com/office/drawing/2014/main" val="564461131"/>
                    </a:ext>
                  </a:extLst>
                </a:gridCol>
                <a:gridCol w="3214445">
                  <a:extLst>
                    <a:ext uri="{9D8B030D-6E8A-4147-A177-3AD203B41FA5}">
                      <a16:colId xmlns:a16="http://schemas.microsoft.com/office/drawing/2014/main" val="2580375674"/>
                    </a:ext>
                  </a:extLst>
                </a:gridCol>
                <a:gridCol w="1887706">
                  <a:extLst>
                    <a:ext uri="{9D8B030D-6E8A-4147-A177-3AD203B41FA5}">
                      <a16:colId xmlns:a16="http://schemas.microsoft.com/office/drawing/2014/main" val="2738411537"/>
                    </a:ext>
                  </a:extLst>
                </a:gridCol>
              </a:tblGrid>
              <a:tr h="232414"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Resource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/>
                        <a:t>Expected Effort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79517"/>
                  </a:ext>
                </a:extLst>
              </a:tr>
              <a:tr h="500866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de-DE" sz="90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FICO (US)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FICO (Mexico)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Plant Maintenance (US)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Plant Maintenance (Mexico)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Logistics (US)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Sales OTC (US)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Define test cases</a:t>
                      </a: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Test execution &amp; retesting</a:t>
                      </a: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US EPP solution testing - FUT to UAT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Other processes - SIT, UAT execution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Cut Over preparation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7 months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US Day Rate: 800 USD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Mexico Day Rate: 300 USD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03167"/>
                  </a:ext>
                </a:extLst>
              </a:tr>
              <a:tr h="317698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Project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 Resource PM (Mexico)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Project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10 months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Mexico Day Rate: 300 USD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138250"/>
                  </a:ext>
                </a:extLst>
              </a:tr>
              <a:tr h="317698"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7 Resources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de-DE" sz="9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368k US (USD)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900" kern="12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+mn-cs"/>
                        </a:rPr>
                        <a:t>164k MX (USD)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92862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B8DD7E-0324-CB84-AF88-9462C3193EB6}"/>
              </a:ext>
            </a:extLst>
          </p:cNvPr>
          <p:cNvSpPr txBox="1"/>
          <p:nvPr/>
        </p:nvSpPr>
        <p:spPr>
          <a:xfrm>
            <a:off x="1666874" y="1290615"/>
            <a:ext cx="2795958" cy="26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u="sng"/>
              <a:t>Corporate IT support </a:t>
            </a:r>
            <a:r>
              <a:rPr lang="de-DE" sz="1100"/>
              <a:t>for the Regional Team: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51522-B859-1F92-0E5C-012F49F15D82}"/>
              </a:ext>
            </a:extLst>
          </p:cNvPr>
          <p:cNvSpPr txBox="1"/>
          <p:nvPr/>
        </p:nvSpPr>
        <p:spPr>
          <a:xfrm>
            <a:off x="1666874" y="4241738"/>
            <a:ext cx="2563522" cy="26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u="sng"/>
              <a:t>External support </a:t>
            </a:r>
            <a:r>
              <a:rPr lang="de-DE" sz="1100"/>
              <a:t>for the Regional Team:</a:t>
            </a:r>
          </a:p>
        </p:txBody>
      </p:sp>
    </p:spTree>
    <p:extLst>
      <p:ext uri="{BB962C8B-B14F-4D97-AF65-F5344CB8AC3E}">
        <p14:creationId xmlns:p14="http://schemas.microsoft.com/office/powerpoint/2010/main" val="341700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E9DF86-E7D7-4EA4-BB71-0B92B1D2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005591"/>
                </a:solidFill>
                <a:latin typeface="LindeDaxPowerPoint" panose="020B0500000000020000" pitchFamily="34" charset="0"/>
              </a:rPr>
              <a:t>LG&amp;E Electronics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F00E0-0A56-49CA-B75F-FF32E4A4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40255"/>
            <a:ext cx="11328399" cy="4897437"/>
          </a:xfrm>
        </p:spPr>
        <p:txBody>
          <a:bodyPr/>
          <a:lstStyle/>
          <a:p>
            <a:pPr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5591"/>
                </a:solidFill>
              </a:rPr>
              <a:t>Approximately $0.5B in Sales/Year</a:t>
            </a:r>
          </a:p>
          <a:p>
            <a:pPr lvl="2"/>
            <a:r>
              <a:rPr lang="en-US" sz="2000" dirty="0">
                <a:solidFill>
                  <a:srgbClr val="005591"/>
                </a:solidFill>
                <a:highlight>
                  <a:srgbClr val="FFFF00"/>
                </a:highlight>
              </a:rPr>
              <a:t>Electronics Specialty Gases Business~ $380M</a:t>
            </a:r>
          </a:p>
          <a:p>
            <a:pPr lvl="2"/>
            <a:r>
              <a:rPr lang="en-US" sz="2000" dirty="0">
                <a:solidFill>
                  <a:srgbClr val="005591"/>
                </a:solidFill>
              </a:rPr>
              <a:t>Electronics Logistics Business ~ $120M</a:t>
            </a:r>
          </a:p>
          <a:p>
            <a:pPr lvl="2"/>
            <a:r>
              <a:rPr lang="en-US" sz="2000" dirty="0">
                <a:solidFill>
                  <a:srgbClr val="005591"/>
                </a:solidFill>
              </a:rPr>
              <a:t>Government Lab Business…</a:t>
            </a:r>
          </a:p>
          <a:p>
            <a:pPr>
              <a:spcBef>
                <a:spcPts val="10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5591"/>
                </a:solidFill>
              </a:rPr>
              <a:t>Approximately 460 Employees</a:t>
            </a:r>
          </a:p>
          <a:p>
            <a:pPr lvl="2">
              <a:spcBef>
                <a:spcPts val="0"/>
              </a:spcBef>
            </a:pPr>
            <a:r>
              <a:rPr lang="en-US" sz="2000" dirty="0">
                <a:solidFill>
                  <a:srgbClr val="005591"/>
                </a:solidFill>
              </a:rPr>
              <a:t>370 SAP users</a:t>
            </a:r>
          </a:p>
          <a:p>
            <a:pPr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5591"/>
                </a:solidFill>
              </a:rPr>
              <a:t>5 Production Plants</a:t>
            </a:r>
          </a:p>
          <a:p>
            <a:pPr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5591"/>
                </a:solidFill>
              </a:rPr>
              <a:t>1 Lab</a:t>
            </a:r>
          </a:p>
          <a:p>
            <a:pPr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5591"/>
                </a:solidFill>
              </a:rPr>
              <a:t>15 Warehouses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154C5BC5-E589-4F2C-A7C6-9DAF13C97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9614604"/>
              </p:ext>
            </p:extLst>
          </p:nvPr>
        </p:nvGraphicFramePr>
        <p:xfrm>
          <a:off x="7077001" y="21552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47783978-C61A-4F40-B289-6B2F3A3E8E13}"/>
              </a:ext>
            </a:extLst>
          </p:cNvPr>
          <p:cNvSpPr txBox="1"/>
          <p:nvPr/>
        </p:nvSpPr>
        <p:spPr>
          <a:xfrm>
            <a:off x="10065232" y="2434668"/>
            <a:ext cx="61676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Bulk He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5EF0F6-A49B-4B38-A02B-717F0F7E4563}"/>
              </a:ext>
            </a:extLst>
          </p:cNvPr>
          <p:cNvSpPr txBox="1"/>
          <p:nvPr/>
        </p:nvSpPr>
        <p:spPr>
          <a:xfrm>
            <a:off x="10421088" y="2853605"/>
            <a:ext cx="328349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D2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6FD8AA-8C86-42CF-8D23-027FA5E4B78F}"/>
              </a:ext>
            </a:extLst>
          </p:cNvPr>
          <p:cNvSpPr txBox="1"/>
          <p:nvPr/>
        </p:nvSpPr>
        <p:spPr>
          <a:xfrm rot="1682685">
            <a:off x="10352327" y="4165723"/>
            <a:ext cx="725905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Halocarbons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C4723B-72BE-4E95-AE54-EA6F576D9E76}"/>
              </a:ext>
            </a:extLst>
          </p:cNvPr>
          <p:cNvSpPr txBox="1"/>
          <p:nvPr/>
        </p:nvSpPr>
        <p:spPr>
          <a:xfrm rot="4088628">
            <a:off x="9579802" y="4739140"/>
            <a:ext cx="435347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He3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78A280-71BD-4FEA-9047-36A0BE3639F5}"/>
              </a:ext>
            </a:extLst>
          </p:cNvPr>
          <p:cNvSpPr txBox="1"/>
          <p:nvPr/>
        </p:nvSpPr>
        <p:spPr>
          <a:xfrm rot="2599167">
            <a:off x="10139688" y="4352060"/>
            <a:ext cx="435347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HCl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2BFE2E-ABD3-4B6E-87C0-F3C230A928CA}"/>
              </a:ext>
            </a:extLst>
          </p:cNvPr>
          <p:cNvSpPr txBox="1"/>
          <p:nvPr/>
        </p:nvSpPr>
        <p:spPr>
          <a:xfrm>
            <a:off x="10534893" y="3307841"/>
            <a:ext cx="629012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Bulk CO2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0FD0F2-4AAC-44FC-830D-2747CB074E85}"/>
              </a:ext>
            </a:extLst>
          </p:cNvPr>
          <p:cNvSpPr txBox="1"/>
          <p:nvPr/>
        </p:nvSpPr>
        <p:spPr>
          <a:xfrm rot="18487474">
            <a:off x="8289764" y="4534223"/>
            <a:ext cx="435347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NH3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07FC8FF-C680-4BE9-A878-50A09EB9161E}"/>
              </a:ext>
            </a:extLst>
          </p:cNvPr>
          <p:cNvSpPr txBox="1"/>
          <p:nvPr/>
        </p:nvSpPr>
        <p:spPr>
          <a:xfrm rot="18995498">
            <a:off x="8060919" y="4408651"/>
            <a:ext cx="525079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11BF3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20379E-EC79-4296-88D0-0F7A1A3D5D83}"/>
              </a:ext>
            </a:extLst>
          </p:cNvPr>
          <p:cNvSpPr txBox="1"/>
          <p:nvPr/>
        </p:nvSpPr>
        <p:spPr>
          <a:xfrm rot="17554940">
            <a:off x="8597817" y="4765822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HCl3Si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B07244-7418-448A-A4F3-AC0EA3E97044}"/>
              </a:ext>
            </a:extLst>
          </p:cNvPr>
          <p:cNvSpPr txBox="1"/>
          <p:nvPr/>
        </p:nvSpPr>
        <p:spPr>
          <a:xfrm rot="3233857">
            <a:off x="9837666" y="4619239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UpTime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8E91B8-6AF3-4020-AB57-A03B002AA2BD}"/>
              </a:ext>
            </a:extLst>
          </p:cNvPr>
          <p:cNvSpPr txBox="1"/>
          <p:nvPr/>
        </p:nvSpPr>
        <p:spPr>
          <a:xfrm rot="702865">
            <a:off x="10463505" y="3727150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Si2H6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249167-5BD8-49EF-98F6-52FAD80A05D5}"/>
              </a:ext>
            </a:extLst>
          </p:cNvPr>
          <p:cNvSpPr txBox="1"/>
          <p:nvPr/>
        </p:nvSpPr>
        <p:spPr>
          <a:xfrm rot="19676751">
            <a:off x="7856948" y="4027574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HF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8160FC-393C-4492-AE70-F87FE6DB3A23}"/>
              </a:ext>
            </a:extLst>
          </p:cNvPr>
          <p:cNvSpPr txBox="1"/>
          <p:nvPr/>
        </p:nvSpPr>
        <p:spPr>
          <a:xfrm rot="19463855">
            <a:off x="7927402" y="4202952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N2O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20ADC5-B47B-428F-B565-E1498A9801F1}"/>
              </a:ext>
            </a:extLst>
          </p:cNvPr>
          <p:cNvSpPr txBox="1"/>
          <p:nvPr/>
        </p:nvSpPr>
        <p:spPr>
          <a:xfrm rot="20309894">
            <a:off x="7745332" y="3877758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B2H6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6839ED-A7EC-4162-8D41-3687E810F87F}"/>
              </a:ext>
            </a:extLst>
          </p:cNvPr>
          <p:cNvSpPr txBox="1"/>
          <p:nvPr/>
        </p:nvSpPr>
        <p:spPr>
          <a:xfrm rot="20774556">
            <a:off x="7828051" y="3684287"/>
            <a:ext cx="391872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NF3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828A4F-9518-48E4-97A9-6DF16551757A}"/>
              </a:ext>
            </a:extLst>
          </p:cNvPr>
          <p:cNvSpPr txBox="1"/>
          <p:nvPr/>
        </p:nvSpPr>
        <p:spPr>
          <a:xfrm rot="1416393">
            <a:off x="7827820" y="2832081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PH3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870854-9012-40C7-9B61-3995082CEA03}"/>
              </a:ext>
            </a:extLst>
          </p:cNvPr>
          <p:cNvSpPr txBox="1"/>
          <p:nvPr/>
        </p:nvSpPr>
        <p:spPr>
          <a:xfrm rot="1879179">
            <a:off x="7947290" y="2638431"/>
            <a:ext cx="528722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Equip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20AD03-734F-4D8B-A8F2-06835D8521BF}"/>
              </a:ext>
            </a:extLst>
          </p:cNvPr>
          <p:cNvSpPr txBox="1"/>
          <p:nvPr/>
        </p:nvSpPr>
        <p:spPr>
          <a:xfrm>
            <a:off x="7677099" y="3361605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WF6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00B6DF-B61A-4826-B1B4-A82712048988}"/>
              </a:ext>
            </a:extLst>
          </p:cNvPr>
          <p:cNvSpPr txBox="1"/>
          <p:nvPr/>
        </p:nvSpPr>
        <p:spPr>
          <a:xfrm rot="810404">
            <a:off x="7770630" y="3074800"/>
            <a:ext cx="528722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SF6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83D553E-E1B8-47EA-9061-FC839FEB39E9}"/>
              </a:ext>
            </a:extLst>
          </p:cNvPr>
          <p:cNvSpPr txBox="1"/>
          <p:nvPr/>
        </p:nvSpPr>
        <p:spPr>
          <a:xfrm rot="1739452">
            <a:off x="7904702" y="2742162"/>
            <a:ext cx="528722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SiH4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12AC3F-449C-436B-8CDA-3BAC40140725}"/>
              </a:ext>
            </a:extLst>
          </p:cNvPr>
          <p:cNvSpPr txBox="1"/>
          <p:nvPr/>
        </p:nvSpPr>
        <p:spPr>
          <a:xfrm rot="21209109">
            <a:off x="7629713" y="3534892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H2SiCl2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807FE-4EDB-4D46-B89C-76622B15FBD0}"/>
              </a:ext>
            </a:extLst>
          </p:cNvPr>
          <p:cNvSpPr txBox="1"/>
          <p:nvPr/>
        </p:nvSpPr>
        <p:spPr>
          <a:xfrm>
            <a:off x="8378100" y="2217328"/>
            <a:ext cx="495533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Other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E8471D-C9C6-409C-881A-498AD3E3A14E}"/>
              </a:ext>
            </a:extLst>
          </p:cNvPr>
          <p:cNvSpPr txBox="1"/>
          <p:nvPr/>
        </p:nvSpPr>
        <p:spPr>
          <a:xfrm rot="5173178">
            <a:off x="9261769" y="4822201"/>
            <a:ext cx="407383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Rent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BBECB3-E8E9-4D8B-B8B6-D17136260391}"/>
              </a:ext>
            </a:extLst>
          </p:cNvPr>
          <p:cNvSpPr txBox="1"/>
          <p:nvPr/>
        </p:nvSpPr>
        <p:spPr>
          <a:xfrm rot="16862019">
            <a:off x="8869753" y="4822201"/>
            <a:ext cx="525079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Excimer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49CF59-2606-4195-897F-9963ED758501}"/>
              </a:ext>
            </a:extLst>
          </p:cNvPr>
          <p:cNvSpPr txBox="1"/>
          <p:nvPr/>
        </p:nvSpPr>
        <p:spPr>
          <a:xfrm rot="17809678">
            <a:off x="8424931" y="4661671"/>
            <a:ext cx="525079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C4F8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9731A5-6F55-42DD-A3DD-8C0438B91B8F}"/>
              </a:ext>
            </a:extLst>
          </p:cNvPr>
          <p:cNvSpPr txBox="1"/>
          <p:nvPr/>
        </p:nvSpPr>
        <p:spPr>
          <a:xfrm rot="800915">
            <a:off x="7773271" y="2932500"/>
            <a:ext cx="528722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GeH4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02B9CFE-6B4D-486F-A823-7A425F07A139}"/>
              </a:ext>
            </a:extLst>
          </p:cNvPr>
          <p:cNvSpPr txBox="1"/>
          <p:nvPr/>
        </p:nvSpPr>
        <p:spPr>
          <a:xfrm rot="260591">
            <a:off x="7716319" y="3207183"/>
            <a:ext cx="584601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Xe</a:t>
            </a:r>
          </a:p>
        </p:txBody>
      </p:sp>
    </p:spTree>
    <p:extLst>
      <p:ext uri="{BB962C8B-B14F-4D97-AF65-F5344CB8AC3E}">
        <p14:creationId xmlns:p14="http://schemas.microsoft.com/office/powerpoint/2010/main" val="391146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4D06AE-9ED0-3349-92B2-001F980A94F1}"/>
              </a:ext>
            </a:extLst>
          </p:cNvPr>
          <p:cNvSpPr/>
          <p:nvPr/>
        </p:nvSpPr>
        <p:spPr bwMode="auto">
          <a:xfrm>
            <a:off x="9811309" y="4153728"/>
            <a:ext cx="1447800" cy="1327150"/>
          </a:xfrm>
          <a:prstGeom prst="rect">
            <a:avLst/>
          </a:prstGeom>
          <a:solidFill>
            <a:schemeClr val="tx2">
              <a:lumMod val="40000"/>
              <a:lumOff val="60000"/>
              <a:alpha val="34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82800" rIns="90000" bIns="82800" numCol="1" rtlCol="0" anchor="t" anchorCtr="0" compatLnSpc="1">
            <a:prstTxWarp prst="textNoShape">
              <a:avLst/>
            </a:prstTxWarp>
          </a:bodyPr>
          <a:lstStyle/>
          <a:p>
            <a:pPr marL="182563" marR="0" indent="-182563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LindeDaxPowerPoint" panose="020B0500000000020000" pitchFamily="34" charset="0"/>
              <a:buChar char="–"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ndeDaxPowerPoint" pitchFamily="34" charset="0"/>
            </a:endParaRPr>
          </a:p>
        </p:txBody>
      </p:sp>
      <p:grpSp>
        <p:nvGrpSpPr>
          <p:cNvPr id="12290" name="Group 96">
            <a:extLst>
              <a:ext uri="{FF2B5EF4-FFF2-40B4-BE49-F238E27FC236}">
                <a16:creationId xmlns:a16="http://schemas.microsoft.com/office/drawing/2014/main" id="{98837C3C-47B1-4D81-B81C-41A9B9445AE6}"/>
              </a:ext>
            </a:extLst>
          </p:cNvPr>
          <p:cNvGrpSpPr>
            <a:grpSpLocks/>
          </p:cNvGrpSpPr>
          <p:nvPr/>
        </p:nvGrpSpPr>
        <p:grpSpPr bwMode="auto">
          <a:xfrm>
            <a:off x="2310690" y="1758950"/>
            <a:ext cx="6846010" cy="4057650"/>
            <a:chOff x="1766924" y="1758617"/>
            <a:chExt cx="5865069" cy="4058208"/>
          </a:xfrm>
        </p:grpSpPr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A31854D7-4D1C-4C77-A01A-8F5757E39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647" y="3235195"/>
              <a:ext cx="347619" cy="671605"/>
            </a:xfrm>
            <a:custGeom>
              <a:avLst/>
              <a:gdLst/>
              <a:ahLst/>
              <a:cxnLst>
                <a:cxn ang="0">
                  <a:pos x="0" y="334"/>
                </a:cxn>
                <a:cxn ang="0">
                  <a:pos x="6" y="344"/>
                </a:cxn>
                <a:cxn ang="0">
                  <a:pos x="13" y="335"/>
                </a:cxn>
                <a:cxn ang="0">
                  <a:pos x="48" y="328"/>
                </a:cxn>
                <a:cxn ang="0">
                  <a:pos x="57" y="331"/>
                </a:cxn>
                <a:cxn ang="0">
                  <a:pos x="97" y="320"/>
                </a:cxn>
                <a:cxn ang="0">
                  <a:pos x="109" y="330"/>
                </a:cxn>
                <a:cxn ang="0">
                  <a:pos x="119" y="306"/>
                </a:cxn>
                <a:cxn ang="0">
                  <a:pos x="132" y="300"/>
                </a:cxn>
                <a:cxn ang="0">
                  <a:pos x="159" y="314"/>
                </a:cxn>
                <a:cxn ang="0">
                  <a:pos x="162" y="300"/>
                </a:cxn>
                <a:cxn ang="0">
                  <a:pos x="190" y="270"/>
                </a:cxn>
                <a:cxn ang="0">
                  <a:pos x="197" y="255"/>
                </a:cxn>
                <a:cxn ang="0">
                  <a:pos x="207" y="255"/>
                </a:cxn>
                <a:cxn ang="0">
                  <a:pos x="233" y="240"/>
                </a:cxn>
                <a:cxn ang="0">
                  <a:pos x="229" y="225"/>
                </a:cxn>
                <a:cxn ang="0">
                  <a:pos x="231" y="218"/>
                </a:cxn>
                <a:cxn ang="0">
                  <a:pos x="204" y="6"/>
                </a:cxn>
                <a:cxn ang="0">
                  <a:pos x="201" y="0"/>
                </a:cxn>
                <a:cxn ang="0">
                  <a:pos x="63" y="14"/>
                </a:cxn>
                <a:cxn ang="0">
                  <a:pos x="34" y="27"/>
                </a:cxn>
                <a:cxn ang="0">
                  <a:pos x="12" y="21"/>
                </a:cxn>
                <a:cxn ang="0">
                  <a:pos x="29" y="195"/>
                </a:cxn>
                <a:cxn ang="0">
                  <a:pos x="23" y="230"/>
                </a:cxn>
                <a:cxn ang="0">
                  <a:pos x="34" y="253"/>
                </a:cxn>
                <a:cxn ang="0">
                  <a:pos x="23" y="289"/>
                </a:cxn>
                <a:cxn ang="0">
                  <a:pos x="6" y="306"/>
                </a:cxn>
                <a:cxn ang="0">
                  <a:pos x="0" y="334"/>
                </a:cxn>
              </a:cxnLst>
              <a:rect l="0" t="0" r="r" b="b"/>
              <a:pathLst>
                <a:path w="234" h="345">
                  <a:moveTo>
                    <a:pt x="0" y="334"/>
                  </a:moveTo>
                  <a:lnTo>
                    <a:pt x="6" y="344"/>
                  </a:lnTo>
                  <a:lnTo>
                    <a:pt x="13" y="335"/>
                  </a:lnTo>
                  <a:lnTo>
                    <a:pt x="48" y="328"/>
                  </a:lnTo>
                  <a:lnTo>
                    <a:pt x="57" y="331"/>
                  </a:lnTo>
                  <a:lnTo>
                    <a:pt x="97" y="320"/>
                  </a:lnTo>
                  <a:lnTo>
                    <a:pt x="109" y="330"/>
                  </a:lnTo>
                  <a:lnTo>
                    <a:pt x="119" y="306"/>
                  </a:lnTo>
                  <a:lnTo>
                    <a:pt x="132" y="300"/>
                  </a:lnTo>
                  <a:lnTo>
                    <a:pt x="159" y="314"/>
                  </a:lnTo>
                  <a:lnTo>
                    <a:pt x="162" y="300"/>
                  </a:lnTo>
                  <a:lnTo>
                    <a:pt x="190" y="270"/>
                  </a:lnTo>
                  <a:lnTo>
                    <a:pt x="197" y="255"/>
                  </a:lnTo>
                  <a:lnTo>
                    <a:pt x="207" y="255"/>
                  </a:lnTo>
                  <a:lnTo>
                    <a:pt x="233" y="240"/>
                  </a:lnTo>
                  <a:lnTo>
                    <a:pt x="229" y="225"/>
                  </a:lnTo>
                  <a:lnTo>
                    <a:pt x="231" y="218"/>
                  </a:lnTo>
                  <a:lnTo>
                    <a:pt x="204" y="6"/>
                  </a:lnTo>
                  <a:lnTo>
                    <a:pt x="201" y="0"/>
                  </a:lnTo>
                  <a:lnTo>
                    <a:pt x="63" y="14"/>
                  </a:lnTo>
                  <a:lnTo>
                    <a:pt x="34" y="27"/>
                  </a:lnTo>
                  <a:lnTo>
                    <a:pt x="12" y="21"/>
                  </a:lnTo>
                  <a:lnTo>
                    <a:pt x="29" y="195"/>
                  </a:lnTo>
                  <a:lnTo>
                    <a:pt x="23" y="230"/>
                  </a:lnTo>
                  <a:lnTo>
                    <a:pt x="34" y="253"/>
                  </a:lnTo>
                  <a:lnTo>
                    <a:pt x="23" y="289"/>
                  </a:lnTo>
                  <a:lnTo>
                    <a:pt x="6" y="306"/>
                  </a:lnTo>
                  <a:lnTo>
                    <a:pt x="0" y="33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99" name="Freeform 68">
              <a:extLst>
                <a:ext uri="{FF2B5EF4-FFF2-40B4-BE49-F238E27FC236}">
                  <a16:creationId xmlns:a16="http://schemas.microsoft.com/office/drawing/2014/main" id="{042E127E-2412-4442-97B1-69FD589D3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270" y="4111616"/>
              <a:ext cx="1571426" cy="1705209"/>
            </a:xfrm>
            <a:custGeom>
              <a:avLst/>
              <a:gdLst/>
              <a:ahLst/>
              <a:cxnLst>
                <a:cxn ang="0">
                  <a:pos x="20" y="343"/>
                </a:cxn>
                <a:cxn ang="0">
                  <a:pos x="556" y="12"/>
                </a:cxn>
                <a:cxn ang="0">
                  <a:pos x="594" y="187"/>
                </a:cxn>
                <a:cxn ang="0">
                  <a:pos x="609" y="201"/>
                </a:cxn>
                <a:cxn ang="0">
                  <a:pos x="656" y="204"/>
                </a:cxn>
                <a:cxn ang="0">
                  <a:pos x="694" y="206"/>
                </a:cxn>
                <a:cxn ang="0">
                  <a:pos x="726" y="222"/>
                </a:cxn>
                <a:cxn ang="0">
                  <a:pos x="768" y="245"/>
                </a:cxn>
                <a:cxn ang="0">
                  <a:pos x="791" y="236"/>
                </a:cxn>
                <a:cxn ang="0">
                  <a:pos x="869" y="232"/>
                </a:cxn>
                <a:cxn ang="0">
                  <a:pos x="954" y="243"/>
                </a:cxn>
                <a:cxn ang="0">
                  <a:pos x="1011" y="256"/>
                </a:cxn>
                <a:cxn ang="0">
                  <a:pos x="1027" y="398"/>
                </a:cxn>
                <a:cxn ang="0">
                  <a:pos x="1054" y="475"/>
                </a:cxn>
                <a:cxn ang="0">
                  <a:pos x="1045" y="527"/>
                </a:cxn>
                <a:cxn ang="0">
                  <a:pos x="1026" y="562"/>
                </a:cxn>
                <a:cxn ang="0">
                  <a:pos x="954" y="598"/>
                </a:cxn>
                <a:cxn ang="0">
                  <a:pos x="962" y="562"/>
                </a:cxn>
                <a:cxn ang="0">
                  <a:pos x="933" y="584"/>
                </a:cxn>
                <a:cxn ang="0">
                  <a:pos x="932" y="611"/>
                </a:cxn>
                <a:cxn ang="0">
                  <a:pos x="826" y="678"/>
                </a:cxn>
                <a:cxn ang="0">
                  <a:pos x="836" y="662"/>
                </a:cxn>
                <a:cxn ang="0">
                  <a:pos x="820" y="652"/>
                </a:cxn>
                <a:cxn ang="0">
                  <a:pos x="800" y="662"/>
                </a:cxn>
                <a:cxn ang="0">
                  <a:pos x="790" y="668"/>
                </a:cxn>
                <a:cxn ang="0">
                  <a:pos x="752" y="694"/>
                </a:cxn>
                <a:cxn ang="0">
                  <a:pos x="723" y="719"/>
                </a:cxn>
                <a:cxn ang="0">
                  <a:pos x="746" y="736"/>
                </a:cxn>
                <a:cxn ang="0">
                  <a:pos x="725" y="755"/>
                </a:cxn>
                <a:cxn ang="0">
                  <a:pos x="706" y="767"/>
                </a:cxn>
                <a:cxn ang="0">
                  <a:pos x="730" y="835"/>
                </a:cxn>
                <a:cxn ang="0">
                  <a:pos x="693" y="863"/>
                </a:cxn>
                <a:cxn ang="0">
                  <a:pos x="587" y="832"/>
                </a:cxn>
                <a:cxn ang="0">
                  <a:pos x="559" y="783"/>
                </a:cxn>
                <a:cxn ang="0">
                  <a:pos x="554" y="738"/>
                </a:cxn>
                <a:cxn ang="0">
                  <a:pos x="456" y="599"/>
                </a:cxn>
                <a:cxn ang="0">
                  <a:pos x="380" y="554"/>
                </a:cxn>
                <a:cxn ang="0">
                  <a:pos x="327" y="550"/>
                </a:cxn>
                <a:cxn ang="0">
                  <a:pos x="259" y="608"/>
                </a:cxn>
                <a:cxn ang="0">
                  <a:pos x="190" y="580"/>
                </a:cxn>
                <a:cxn ang="0">
                  <a:pos x="139" y="501"/>
                </a:cxn>
                <a:cxn ang="0">
                  <a:pos x="45" y="395"/>
                </a:cxn>
                <a:cxn ang="0">
                  <a:pos x="6" y="358"/>
                </a:cxn>
              </a:cxnLst>
              <a:rect l="0" t="0" r="r" b="b"/>
              <a:pathLst>
                <a:path w="1058" h="876">
                  <a:moveTo>
                    <a:pt x="6" y="358"/>
                  </a:moveTo>
                  <a:lnTo>
                    <a:pt x="0" y="342"/>
                  </a:lnTo>
                  <a:lnTo>
                    <a:pt x="20" y="343"/>
                  </a:lnTo>
                  <a:lnTo>
                    <a:pt x="287" y="366"/>
                  </a:lnTo>
                  <a:lnTo>
                    <a:pt x="327" y="0"/>
                  </a:lnTo>
                  <a:lnTo>
                    <a:pt x="556" y="12"/>
                  </a:lnTo>
                  <a:lnTo>
                    <a:pt x="547" y="170"/>
                  </a:lnTo>
                  <a:lnTo>
                    <a:pt x="569" y="185"/>
                  </a:lnTo>
                  <a:lnTo>
                    <a:pt x="594" y="187"/>
                  </a:lnTo>
                  <a:lnTo>
                    <a:pt x="598" y="178"/>
                  </a:lnTo>
                  <a:lnTo>
                    <a:pt x="609" y="189"/>
                  </a:lnTo>
                  <a:lnTo>
                    <a:pt x="609" y="201"/>
                  </a:lnTo>
                  <a:lnTo>
                    <a:pt x="629" y="201"/>
                  </a:lnTo>
                  <a:lnTo>
                    <a:pt x="644" y="207"/>
                  </a:lnTo>
                  <a:lnTo>
                    <a:pt x="656" y="204"/>
                  </a:lnTo>
                  <a:lnTo>
                    <a:pt x="668" y="211"/>
                  </a:lnTo>
                  <a:lnTo>
                    <a:pt x="672" y="206"/>
                  </a:lnTo>
                  <a:lnTo>
                    <a:pt x="694" y="206"/>
                  </a:lnTo>
                  <a:lnTo>
                    <a:pt x="704" y="228"/>
                  </a:lnTo>
                  <a:lnTo>
                    <a:pt x="714" y="236"/>
                  </a:lnTo>
                  <a:lnTo>
                    <a:pt x="726" y="222"/>
                  </a:lnTo>
                  <a:lnTo>
                    <a:pt x="750" y="239"/>
                  </a:lnTo>
                  <a:lnTo>
                    <a:pt x="762" y="230"/>
                  </a:lnTo>
                  <a:lnTo>
                    <a:pt x="768" y="245"/>
                  </a:lnTo>
                  <a:lnTo>
                    <a:pt x="772" y="235"/>
                  </a:lnTo>
                  <a:lnTo>
                    <a:pt x="788" y="227"/>
                  </a:lnTo>
                  <a:lnTo>
                    <a:pt x="791" y="236"/>
                  </a:lnTo>
                  <a:lnTo>
                    <a:pt x="812" y="231"/>
                  </a:lnTo>
                  <a:lnTo>
                    <a:pt x="829" y="245"/>
                  </a:lnTo>
                  <a:lnTo>
                    <a:pt x="869" y="232"/>
                  </a:lnTo>
                  <a:lnTo>
                    <a:pt x="909" y="230"/>
                  </a:lnTo>
                  <a:lnTo>
                    <a:pt x="924" y="224"/>
                  </a:lnTo>
                  <a:lnTo>
                    <a:pt x="954" y="243"/>
                  </a:lnTo>
                  <a:lnTo>
                    <a:pt x="975" y="248"/>
                  </a:lnTo>
                  <a:lnTo>
                    <a:pt x="983" y="257"/>
                  </a:lnTo>
                  <a:lnTo>
                    <a:pt x="1011" y="256"/>
                  </a:lnTo>
                  <a:lnTo>
                    <a:pt x="1011" y="300"/>
                  </a:lnTo>
                  <a:lnTo>
                    <a:pt x="1016" y="386"/>
                  </a:lnTo>
                  <a:lnTo>
                    <a:pt x="1027" y="398"/>
                  </a:lnTo>
                  <a:lnTo>
                    <a:pt x="1033" y="419"/>
                  </a:lnTo>
                  <a:lnTo>
                    <a:pt x="1057" y="448"/>
                  </a:lnTo>
                  <a:lnTo>
                    <a:pt x="1054" y="475"/>
                  </a:lnTo>
                  <a:lnTo>
                    <a:pt x="1042" y="500"/>
                  </a:lnTo>
                  <a:lnTo>
                    <a:pt x="1042" y="515"/>
                  </a:lnTo>
                  <a:lnTo>
                    <a:pt x="1045" y="527"/>
                  </a:lnTo>
                  <a:lnTo>
                    <a:pt x="1044" y="542"/>
                  </a:lnTo>
                  <a:lnTo>
                    <a:pt x="1035" y="550"/>
                  </a:lnTo>
                  <a:lnTo>
                    <a:pt x="1026" y="562"/>
                  </a:lnTo>
                  <a:lnTo>
                    <a:pt x="1032" y="569"/>
                  </a:lnTo>
                  <a:lnTo>
                    <a:pt x="990" y="582"/>
                  </a:lnTo>
                  <a:lnTo>
                    <a:pt x="954" y="598"/>
                  </a:lnTo>
                  <a:lnTo>
                    <a:pt x="975" y="583"/>
                  </a:lnTo>
                  <a:lnTo>
                    <a:pt x="954" y="584"/>
                  </a:lnTo>
                  <a:lnTo>
                    <a:pt x="962" y="562"/>
                  </a:lnTo>
                  <a:lnTo>
                    <a:pt x="944" y="573"/>
                  </a:lnTo>
                  <a:lnTo>
                    <a:pt x="932" y="569"/>
                  </a:lnTo>
                  <a:lnTo>
                    <a:pt x="933" y="584"/>
                  </a:lnTo>
                  <a:lnTo>
                    <a:pt x="940" y="586"/>
                  </a:lnTo>
                  <a:lnTo>
                    <a:pt x="945" y="601"/>
                  </a:lnTo>
                  <a:lnTo>
                    <a:pt x="932" y="611"/>
                  </a:lnTo>
                  <a:lnTo>
                    <a:pt x="924" y="610"/>
                  </a:lnTo>
                  <a:lnTo>
                    <a:pt x="920" y="626"/>
                  </a:lnTo>
                  <a:lnTo>
                    <a:pt x="826" y="678"/>
                  </a:lnTo>
                  <a:lnTo>
                    <a:pt x="829" y="671"/>
                  </a:lnTo>
                  <a:lnTo>
                    <a:pt x="870" y="647"/>
                  </a:lnTo>
                  <a:lnTo>
                    <a:pt x="836" y="662"/>
                  </a:lnTo>
                  <a:lnTo>
                    <a:pt x="838" y="647"/>
                  </a:lnTo>
                  <a:lnTo>
                    <a:pt x="829" y="657"/>
                  </a:lnTo>
                  <a:lnTo>
                    <a:pt x="820" y="652"/>
                  </a:lnTo>
                  <a:lnTo>
                    <a:pt x="814" y="663"/>
                  </a:lnTo>
                  <a:lnTo>
                    <a:pt x="799" y="652"/>
                  </a:lnTo>
                  <a:lnTo>
                    <a:pt x="800" y="662"/>
                  </a:lnTo>
                  <a:lnTo>
                    <a:pt x="821" y="671"/>
                  </a:lnTo>
                  <a:lnTo>
                    <a:pt x="797" y="680"/>
                  </a:lnTo>
                  <a:lnTo>
                    <a:pt x="790" y="668"/>
                  </a:lnTo>
                  <a:lnTo>
                    <a:pt x="781" y="704"/>
                  </a:lnTo>
                  <a:lnTo>
                    <a:pt x="774" y="690"/>
                  </a:lnTo>
                  <a:lnTo>
                    <a:pt x="752" y="694"/>
                  </a:lnTo>
                  <a:lnTo>
                    <a:pt x="748" y="702"/>
                  </a:lnTo>
                  <a:lnTo>
                    <a:pt x="757" y="718"/>
                  </a:lnTo>
                  <a:lnTo>
                    <a:pt x="723" y="719"/>
                  </a:lnTo>
                  <a:lnTo>
                    <a:pt x="736" y="722"/>
                  </a:lnTo>
                  <a:lnTo>
                    <a:pt x="736" y="737"/>
                  </a:lnTo>
                  <a:lnTo>
                    <a:pt x="746" y="736"/>
                  </a:lnTo>
                  <a:lnTo>
                    <a:pt x="740" y="745"/>
                  </a:lnTo>
                  <a:lnTo>
                    <a:pt x="726" y="767"/>
                  </a:lnTo>
                  <a:lnTo>
                    <a:pt x="725" y="755"/>
                  </a:lnTo>
                  <a:lnTo>
                    <a:pt x="716" y="765"/>
                  </a:lnTo>
                  <a:lnTo>
                    <a:pt x="700" y="751"/>
                  </a:lnTo>
                  <a:lnTo>
                    <a:pt x="706" y="767"/>
                  </a:lnTo>
                  <a:lnTo>
                    <a:pt x="731" y="769"/>
                  </a:lnTo>
                  <a:lnTo>
                    <a:pt x="721" y="791"/>
                  </a:lnTo>
                  <a:lnTo>
                    <a:pt x="730" y="835"/>
                  </a:lnTo>
                  <a:lnTo>
                    <a:pt x="753" y="875"/>
                  </a:lnTo>
                  <a:lnTo>
                    <a:pt x="723" y="875"/>
                  </a:lnTo>
                  <a:lnTo>
                    <a:pt x="693" y="863"/>
                  </a:lnTo>
                  <a:lnTo>
                    <a:pt x="666" y="865"/>
                  </a:lnTo>
                  <a:lnTo>
                    <a:pt x="630" y="846"/>
                  </a:lnTo>
                  <a:lnTo>
                    <a:pt x="587" y="832"/>
                  </a:lnTo>
                  <a:lnTo>
                    <a:pt x="583" y="818"/>
                  </a:lnTo>
                  <a:lnTo>
                    <a:pt x="574" y="798"/>
                  </a:lnTo>
                  <a:lnTo>
                    <a:pt x="559" y="783"/>
                  </a:lnTo>
                  <a:lnTo>
                    <a:pt x="562" y="767"/>
                  </a:lnTo>
                  <a:lnTo>
                    <a:pt x="554" y="760"/>
                  </a:lnTo>
                  <a:lnTo>
                    <a:pt x="554" y="738"/>
                  </a:lnTo>
                  <a:lnTo>
                    <a:pt x="527" y="721"/>
                  </a:lnTo>
                  <a:lnTo>
                    <a:pt x="502" y="685"/>
                  </a:lnTo>
                  <a:lnTo>
                    <a:pt x="456" y="599"/>
                  </a:lnTo>
                  <a:lnTo>
                    <a:pt x="420" y="577"/>
                  </a:lnTo>
                  <a:lnTo>
                    <a:pt x="411" y="556"/>
                  </a:lnTo>
                  <a:lnTo>
                    <a:pt x="380" y="554"/>
                  </a:lnTo>
                  <a:lnTo>
                    <a:pt x="356" y="550"/>
                  </a:lnTo>
                  <a:lnTo>
                    <a:pt x="332" y="542"/>
                  </a:lnTo>
                  <a:lnTo>
                    <a:pt x="327" y="550"/>
                  </a:lnTo>
                  <a:lnTo>
                    <a:pt x="302" y="550"/>
                  </a:lnTo>
                  <a:lnTo>
                    <a:pt x="281" y="592"/>
                  </a:lnTo>
                  <a:lnTo>
                    <a:pt x="259" y="608"/>
                  </a:lnTo>
                  <a:lnTo>
                    <a:pt x="247" y="608"/>
                  </a:lnTo>
                  <a:lnTo>
                    <a:pt x="205" y="582"/>
                  </a:lnTo>
                  <a:lnTo>
                    <a:pt x="190" y="580"/>
                  </a:lnTo>
                  <a:lnTo>
                    <a:pt x="151" y="549"/>
                  </a:lnTo>
                  <a:lnTo>
                    <a:pt x="139" y="524"/>
                  </a:lnTo>
                  <a:lnTo>
                    <a:pt x="139" y="501"/>
                  </a:lnTo>
                  <a:lnTo>
                    <a:pt x="122" y="465"/>
                  </a:lnTo>
                  <a:lnTo>
                    <a:pt x="90" y="443"/>
                  </a:lnTo>
                  <a:lnTo>
                    <a:pt x="45" y="395"/>
                  </a:lnTo>
                  <a:lnTo>
                    <a:pt x="29" y="389"/>
                  </a:lnTo>
                  <a:lnTo>
                    <a:pt x="19" y="363"/>
                  </a:lnTo>
                  <a:lnTo>
                    <a:pt x="6" y="358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780030C1-BEF3-447D-AED3-C40879118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4695" y="4291028"/>
              <a:ext cx="611110" cy="711298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4" y="189"/>
                </a:cxn>
                <a:cxn ang="0">
                  <a:pos x="74" y="216"/>
                </a:cxn>
                <a:cxn ang="0">
                  <a:pos x="82" y="238"/>
                </a:cxn>
                <a:cxn ang="0">
                  <a:pos x="72" y="251"/>
                </a:cxn>
                <a:cxn ang="0">
                  <a:pos x="69" y="275"/>
                </a:cxn>
                <a:cxn ang="0">
                  <a:pos x="87" y="339"/>
                </a:cxn>
                <a:cxn ang="0">
                  <a:pos x="103" y="360"/>
                </a:cxn>
                <a:cxn ang="0">
                  <a:pos x="321" y="349"/>
                </a:cxn>
                <a:cxn ang="0">
                  <a:pos x="323" y="362"/>
                </a:cxn>
                <a:cxn ang="0">
                  <a:pos x="339" y="365"/>
                </a:cxn>
                <a:cxn ang="0">
                  <a:pos x="332" y="335"/>
                </a:cxn>
                <a:cxn ang="0">
                  <a:pos x="342" y="325"/>
                </a:cxn>
                <a:cxn ang="0">
                  <a:pos x="372" y="331"/>
                </a:cxn>
                <a:cxn ang="0">
                  <a:pos x="378" y="310"/>
                </a:cxn>
                <a:cxn ang="0">
                  <a:pos x="372" y="307"/>
                </a:cxn>
                <a:cxn ang="0">
                  <a:pos x="381" y="303"/>
                </a:cxn>
                <a:cxn ang="0">
                  <a:pos x="367" y="297"/>
                </a:cxn>
                <a:cxn ang="0">
                  <a:pos x="375" y="290"/>
                </a:cxn>
                <a:cxn ang="0">
                  <a:pos x="372" y="280"/>
                </a:cxn>
                <a:cxn ang="0">
                  <a:pos x="388" y="272"/>
                </a:cxn>
                <a:cxn ang="0">
                  <a:pos x="382" y="262"/>
                </a:cxn>
                <a:cxn ang="0">
                  <a:pos x="390" y="258"/>
                </a:cxn>
                <a:cxn ang="0">
                  <a:pos x="392" y="249"/>
                </a:cxn>
                <a:cxn ang="0">
                  <a:pos x="387" y="245"/>
                </a:cxn>
                <a:cxn ang="0">
                  <a:pos x="397" y="237"/>
                </a:cxn>
                <a:cxn ang="0">
                  <a:pos x="391" y="231"/>
                </a:cxn>
                <a:cxn ang="0">
                  <a:pos x="402" y="231"/>
                </a:cxn>
                <a:cxn ang="0">
                  <a:pos x="410" y="220"/>
                </a:cxn>
                <a:cxn ang="0">
                  <a:pos x="408" y="216"/>
                </a:cxn>
                <a:cxn ang="0">
                  <a:pos x="393" y="216"/>
                </a:cxn>
                <a:cxn ang="0">
                  <a:pos x="383" y="206"/>
                </a:cxn>
                <a:cxn ang="0">
                  <a:pos x="367" y="180"/>
                </a:cxn>
                <a:cxn ang="0">
                  <a:pos x="358" y="177"/>
                </a:cxn>
                <a:cxn ang="0">
                  <a:pos x="341" y="145"/>
                </a:cxn>
                <a:cxn ang="0">
                  <a:pos x="314" y="130"/>
                </a:cxn>
                <a:cxn ang="0">
                  <a:pos x="296" y="108"/>
                </a:cxn>
                <a:cxn ang="0">
                  <a:pos x="250" y="78"/>
                </a:cxn>
                <a:cxn ang="0">
                  <a:pos x="225" y="52"/>
                </a:cxn>
                <a:cxn ang="0">
                  <a:pos x="176" y="25"/>
                </a:cxn>
                <a:cxn ang="0">
                  <a:pos x="191" y="0"/>
                </a:cxn>
                <a:cxn ang="0">
                  <a:pos x="99" y="9"/>
                </a:cxn>
                <a:cxn ang="0">
                  <a:pos x="0" y="20"/>
                </a:cxn>
              </a:cxnLst>
              <a:rect l="0" t="0" r="r" b="b"/>
              <a:pathLst>
                <a:path w="411" h="366">
                  <a:moveTo>
                    <a:pt x="0" y="20"/>
                  </a:moveTo>
                  <a:lnTo>
                    <a:pt x="54" y="189"/>
                  </a:lnTo>
                  <a:lnTo>
                    <a:pt x="74" y="216"/>
                  </a:lnTo>
                  <a:lnTo>
                    <a:pt x="82" y="238"/>
                  </a:lnTo>
                  <a:lnTo>
                    <a:pt x="72" y="251"/>
                  </a:lnTo>
                  <a:lnTo>
                    <a:pt x="69" y="275"/>
                  </a:lnTo>
                  <a:lnTo>
                    <a:pt x="87" y="339"/>
                  </a:lnTo>
                  <a:lnTo>
                    <a:pt x="103" y="360"/>
                  </a:lnTo>
                  <a:lnTo>
                    <a:pt x="321" y="349"/>
                  </a:lnTo>
                  <a:lnTo>
                    <a:pt x="323" y="362"/>
                  </a:lnTo>
                  <a:lnTo>
                    <a:pt x="339" y="365"/>
                  </a:lnTo>
                  <a:lnTo>
                    <a:pt x="332" y="335"/>
                  </a:lnTo>
                  <a:lnTo>
                    <a:pt x="342" y="325"/>
                  </a:lnTo>
                  <a:lnTo>
                    <a:pt x="372" y="331"/>
                  </a:lnTo>
                  <a:lnTo>
                    <a:pt x="378" y="310"/>
                  </a:lnTo>
                  <a:lnTo>
                    <a:pt x="372" y="307"/>
                  </a:lnTo>
                  <a:lnTo>
                    <a:pt x="381" y="303"/>
                  </a:lnTo>
                  <a:lnTo>
                    <a:pt x="367" y="297"/>
                  </a:lnTo>
                  <a:lnTo>
                    <a:pt x="375" y="290"/>
                  </a:lnTo>
                  <a:lnTo>
                    <a:pt x="372" y="280"/>
                  </a:lnTo>
                  <a:lnTo>
                    <a:pt x="388" y="272"/>
                  </a:lnTo>
                  <a:lnTo>
                    <a:pt x="382" y="262"/>
                  </a:lnTo>
                  <a:lnTo>
                    <a:pt x="390" y="258"/>
                  </a:lnTo>
                  <a:lnTo>
                    <a:pt x="392" y="249"/>
                  </a:lnTo>
                  <a:lnTo>
                    <a:pt x="387" y="245"/>
                  </a:lnTo>
                  <a:lnTo>
                    <a:pt x="397" y="237"/>
                  </a:lnTo>
                  <a:lnTo>
                    <a:pt x="391" y="231"/>
                  </a:lnTo>
                  <a:lnTo>
                    <a:pt x="402" y="231"/>
                  </a:lnTo>
                  <a:lnTo>
                    <a:pt x="410" y="220"/>
                  </a:lnTo>
                  <a:lnTo>
                    <a:pt x="408" y="216"/>
                  </a:lnTo>
                  <a:lnTo>
                    <a:pt x="393" y="216"/>
                  </a:lnTo>
                  <a:lnTo>
                    <a:pt x="383" y="206"/>
                  </a:lnTo>
                  <a:lnTo>
                    <a:pt x="367" y="180"/>
                  </a:lnTo>
                  <a:lnTo>
                    <a:pt x="358" y="177"/>
                  </a:lnTo>
                  <a:lnTo>
                    <a:pt x="341" y="145"/>
                  </a:lnTo>
                  <a:lnTo>
                    <a:pt x="314" y="130"/>
                  </a:lnTo>
                  <a:lnTo>
                    <a:pt x="296" y="108"/>
                  </a:lnTo>
                  <a:lnTo>
                    <a:pt x="250" y="78"/>
                  </a:lnTo>
                  <a:lnTo>
                    <a:pt x="225" y="52"/>
                  </a:lnTo>
                  <a:lnTo>
                    <a:pt x="176" y="25"/>
                  </a:lnTo>
                  <a:lnTo>
                    <a:pt x="191" y="0"/>
                  </a:lnTo>
                  <a:lnTo>
                    <a:pt x="99" y="9"/>
                  </a:lnTo>
                  <a:lnTo>
                    <a:pt x="0" y="20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1" name="Freeform 63">
              <a:extLst>
                <a:ext uri="{FF2B5EF4-FFF2-40B4-BE49-F238E27FC236}">
                  <a16:creationId xmlns:a16="http://schemas.microsoft.com/office/drawing/2014/main" id="{5611DA47-F784-4AE7-A2D4-A19FF5EE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1678" y="3024029"/>
              <a:ext cx="652380" cy="47314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9" y="167"/>
                </a:cxn>
                <a:cxn ang="0">
                  <a:pos x="33" y="242"/>
                </a:cxn>
                <a:cxn ang="0">
                  <a:pos x="108" y="230"/>
                </a:cxn>
                <a:cxn ang="0">
                  <a:pos x="372" y="187"/>
                </a:cxn>
                <a:cxn ang="0">
                  <a:pos x="382" y="176"/>
                </a:cxn>
                <a:cxn ang="0">
                  <a:pos x="398" y="176"/>
                </a:cxn>
                <a:cxn ang="0">
                  <a:pos x="417" y="167"/>
                </a:cxn>
                <a:cxn ang="0">
                  <a:pos x="425" y="150"/>
                </a:cxn>
                <a:cxn ang="0">
                  <a:pos x="439" y="138"/>
                </a:cxn>
                <a:cxn ang="0">
                  <a:pos x="397" y="108"/>
                </a:cxn>
                <a:cxn ang="0">
                  <a:pos x="396" y="80"/>
                </a:cxn>
                <a:cxn ang="0">
                  <a:pos x="417" y="42"/>
                </a:cxn>
                <a:cxn ang="0">
                  <a:pos x="386" y="30"/>
                </a:cxn>
                <a:cxn ang="0">
                  <a:pos x="375" y="9"/>
                </a:cxn>
                <a:cxn ang="0">
                  <a:pos x="354" y="0"/>
                </a:cxn>
                <a:cxn ang="0">
                  <a:pos x="63" y="47"/>
                </a:cxn>
                <a:cxn ang="0">
                  <a:pos x="47" y="30"/>
                </a:cxn>
                <a:cxn ang="0">
                  <a:pos x="0" y="59"/>
                </a:cxn>
              </a:cxnLst>
              <a:rect l="0" t="0" r="r" b="b"/>
              <a:pathLst>
                <a:path w="440" h="243">
                  <a:moveTo>
                    <a:pt x="0" y="59"/>
                  </a:moveTo>
                  <a:lnTo>
                    <a:pt x="19" y="167"/>
                  </a:lnTo>
                  <a:lnTo>
                    <a:pt x="33" y="242"/>
                  </a:lnTo>
                  <a:lnTo>
                    <a:pt x="108" y="230"/>
                  </a:lnTo>
                  <a:lnTo>
                    <a:pt x="372" y="187"/>
                  </a:lnTo>
                  <a:lnTo>
                    <a:pt x="382" y="176"/>
                  </a:lnTo>
                  <a:lnTo>
                    <a:pt x="398" y="176"/>
                  </a:lnTo>
                  <a:lnTo>
                    <a:pt x="417" y="167"/>
                  </a:lnTo>
                  <a:lnTo>
                    <a:pt x="425" y="150"/>
                  </a:lnTo>
                  <a:lnTo>
                    <a:pt x="439" y="138"/>
                  </a:lnTo>
                  <a:lnTo>
                    <a:pt x="397" y="108"/>
                  </a:lnTo>
                  <a:lnTo>
                    <a:pt x="396" y="80"/>
                  </a:lnTo>
                  <a:lnTo>
                    <a:pt x="417" y="42"/>
                  </a:lnTo>
                  <a:lnTo>
                    <a:pt x="386" y="30"/>
                  </a:lnTo>
                  <a:lnTo>
                    <a:pt x="375" y="9"/>
                  </a:lnTo>
                  <a:lnTo>
                    <a:pt x="354" y="0"/>
                  </a:lnTo>
                  <a:lnTo>
                    <a:pt x="63" y="47"/>
                  </a:lnTo>
                  <a:lnTo>
                    <a:pt x="47" y="30"/>
                  </a:lnTo>
                  <a:lnTo>
                    <a:pt x="0" y="5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1134E392-6304-476C-B2CC-509A47C1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281" y="2515959"/>
              <a:ext cx="666666" cy="670017"/>
            </a:xfrm>
            <a:custGeom>
              <a:avLst/>
              <a:gdLst/>
              <a:ahLst/>
              <a:cxnLst>
                <a:cxn ang="0">
                  <a:pos x="0" y="296"/>
                </a:cxn>
                <a:cxn ang="0">
                  <a:pos x="16" y="312"/>
                </a:cxn>
                <a:cxn ang="0">
                  <a:pos x="307" y="265"/>
                </a:cxn>
                <a:cxn ang="0">
                  <a:pos x="328" y="275"/>
                </a:cxn>
                <a:cxn ang="0">
                  <a:pos x="339" y="295"/>
                </a:cxn>
                <a:cxn ang="0">
                  <a:pos x="370" y="307"/>
                </a:cxn>
                <a:cxn ang="0">
                  <a:pos x="434" y="326"/>
                </a:cxn>
                <a:cxn ang="0">
                  <a:pos x="434" y="334"/>
                </a:cxn>
                <a:cxn ang="0">
                  <a:pos x="438" y="343"/>
                </a:cxn>
                <a:cxn ang="0">
                  <a:pos x="441" y="337"/>
                </a:cxn>
                <a:cxn ang="0">
                  <a:pos x="448" y="322"/>
                </a:cxn>
                <a:cxn ang="0">
                  <a:pos x="448" y="292"/>
                </a:cxn>
                <a:cxn ang="0">
                  <a:pos x="437" y="237"/>
                </a:cxn>
                <a:cxn ang="0">
                  <a:pos x="437" y="180"/>
                </a:cxn>
                <a:cxn ang="0">
                  <a:pos x="425" y="134"/>
                </a:cxn>
                <a:cxn ang="0">
                  <a:pos x="408" y="96"/>
                </a:cxn>
                <a:cxn ang="0">
                  <a:pos x="401" y="58"/>
                </a:cxn>
                <a:cxn ang="0">
                  <a:pos x="384" y="0"/>
                </a:cxn>
                <a:cxn ang="0">
                  <a:pos x="294" y="20"/>
                </a:cxn>
                <a:cxn ang="0">
                  <a:pos x="286" y="18"/>
                </a:cxn>
                <a:cxn ang="0">
                  <a:pos x="258" y="37"/>
                </a:cxn>
                <a:cxn ang="0">
                  <a:pos x="234" y="67"/>
                </a:cxn>
                <a:cxn ang="0">
                  <a:pos x="231" y="80"/>
                </a:cxn>
                <a:cxn ang="0">
                  <a:pos x="221" y="94"/>
                </a:cxn>
                <a:cxn ang="0">
                  <a:pos x="201" y="109"/>
                </a:cxn>
                <a:cxn ang="0">
                  <a:pos x="209" y="120"/>
                </a:cxn>
                <a:cxn ang="0">
                  <a:pos x="211" y="112"/>
                </a:cxn>
                <a:cxn ang="0">
                  <a:pos x="216" y="115"/>
                </a:cxn>
                <a:cxn ang="0">
                  <a:pos x="213" y="119"/>
                </a:cxn>
                <a:cxn ang="0">
                  <a:pos x="217" y="120"/>
                </a:cxn>
                <a:cxn ang="0">
                  <a:pos x="216" y="128"/>
                </a:cxn>
                <a:cxn ang="0">
                  <a:pos x="212" y="128"/>
                </a:cxn>
                <a:cxn ang="0">
                  <a:pos x="211" y="130"/>
                </a:cxn>
                <a:cxn ang="0">
                  <a:pos x="220" y="142"/>
                </a:cxn>
                <a:cxn ang="0">
                  <a:pos x="220" y="152"/>
                </a:cxn>
                <a:cxn ang="0">
                  <a:pos x="205" y="158"/>
                </a:cxn>
                <a:cxn ang="0">
                  <a:pos x="191" y="175"/>
                </a:cxn>
                <a:cxn ang="0">
                  <a:pos x="177" y="186"/>
                </a:cxn>
                <a:cxn ang="0">
                  <a:pos x="149" y="187"/>
                </a:cxn>
                <a:cxn ang="0">
                  <a:pos x="138" y="194"/>
                </a:cxn>
                <a:cxn ang="0">
                  <a:pos x="122" y="187"/>
                </a:cxn>
                <a:cxn ang="0">
                  <a:pos x="73" y="191"/>
                </a:cxn>
                <a:cxn ang="0">
                  <a:pos x="37" y="205"/>
                </a:cxn>
                <a:cxn ang="0">
                  <a:pos x="38" y="214"/>
                </a:cxn>
                <a:cxn ang="0">
                  <a:pos x="35" y="221"/>
                </a:cxn>
                <a:cxn ang="0">
                  <a:pos x="38" y="221"/>
                </a:cxn>
                <a:cxn ang="0">
                  <a:pos x="46" y="230"/>
                </a:cxn>
                <a:cxn ang="0">
                  <a:pos x="49" y="230"/>
                </a:cxn>
                <a:cxn ang="0">
                  <a:pos x="55" y="239"/>
                </a:cxn>
                <a:cxn ang="0">
                  <a:pos x="52" y="244"/>
                </a:cxn>
                <a:cxn ang="0">
                  <a:pos x="47" y="250"/>
                </a:cxn>
                <a:cxn ang="0">
                  <a:pos x="38" y="262"/>
                </a:cxn>
                <a:cxn ang="0">
                  <a:pos x="0" y="296"/>
                </a:cxn>
              </a:cxnLst>
              <a:rect l="0" t="0" r="r" b="b"/>
              <a:pathLst>
                <a:path w="449" h="344">
                  <a:moveTo>
                    <a:pt x="0" y="296"/>
                  </a:moveTo>
                  <a:lnTo>
                    <a:pt x="16" y="312"/>
                  </a:lnTo>
                  <a:lnTo>
                    <a:pt x="307" y="265"/>
                  </a:lnTo>
                  <a:lnTo>
                    <a:pt x="328" y="275"/>
                  </a:lnTo>
                  <a:lnTo>
                    <a:pt x="339" y="295"/>
                  </a:lnTo>
                  <a:lnTo>
                    <a:pt x="370" y="307"/>
                  </a:lnTo>
                  <a:lnTo>
                    <a:pt x="434" y="326"/>
                  </a:lnTo>
                  <a:lnTo>
                    <a:pt x="434" y="334"/>
                  </a:lnTo>
                  <a:lnTo>
                    <a:pt x="438" y="343"/>
                  </a:lnTo>
                  <a:lnTo>
                    <a:pt x="441" y="337"/>
                  </a:lnTo>
                  <a:lnTo>
                    <a:pt x="448" y="322"/>
                  </a:lnTo>
                  <a:lnTo>
                    <a:pt x="448" y="292"/>
                  </a:lnTo>
                  <a:lnTo>
                    <a:pt x="437" y="237"/>
                  </a:lnTo>
                  <a:lnTo>
                    <a:pt x="437" y="180"/>
                  </a:lnTo>
                  <a:lnTo>
                    <a:pt x="425" y="134"/>
                  </a:lnTo>
                  <a:lnTo>
                    <a:pt x="408" y="96"/>
                  </a:lnTo>
                  <a:lnTo>
                    <a:pt x="401" y="58"/>
                  </a:lnTo>
                  <a:lnTo>
                    <a:pt x="384" y="0"/>
                  </a:lnTo>
                  <a:lnTo>
                    <a:pt x="294" y="20"/>
                  </a:lnTo>
                  <a:lnTo>
                    <a:pt x="286" y="18"/>
                  </a:lnTo>
                  <a:lnTo>
                    <a:pt x="258" y="37"/>
                  </a:lnTo>
                  <a:lnTo>
                    <a:pt x="234" y="67"/>
                  </a:lnTo>
                  <a:lnTo>
                    <a:pt x="231" y="80"/>
                  </a:lnTo>
                  <a:lnTo>
                    <a:pt x="221" y="94"/>
                  </a:lnTo>
                  <a:lnTo>
                    <a:pt x="201" y="109"/>
                  </a:lnTo>
                  <a:lnTo>
                    <a:pt x="209" y="120"/>
                  </a:lnTo>
                  <a:lnTo>
                    <a:pt x="211" y="112"/>
                  </a:lnTo>
                  <a:lnTo>
                    <a:pt x="216" y="115"/>
                  </a:lnTo>
                  <a:lnTo>
                    <a:pt x="213" y="119"/>
                  </a:lnTo>
                  <a:lnTo>
                    <a:pt x="217" y="120"/>
                  </a:lnTo>
                  <a:lnTo>
                    <a:pt x="216" y="128"/>
                  </a:lnTo>
                  <a:lnTo>
                    <a:pt x="212" y="128"/>
                  </a:lnTo>
                  <a:lnTo>
                    <a:pt x="211" y="130"/>
                  </a:lnTo>
                  <a:lnTo>
                    <a:pt x="220" y="142"/>
                  </a:lnTo>
                  <a:lnTo>
                    <a:pt x="220" y="152"/>
                  </a:lnTo>
                  <a:lnTo>
                    <a:pt x="205" y="158"/>
                  </a:lnTo>
                  <a:lnTo>
                    <a:pt x="191" y="175"/>
                  </a:lnTo>
                  <a:lnTo>
                    <a:pt x="177" y="186"/>
                  </a:lnTo>
                  <a:lnTo>
                    <a:pt x="149" y="187"/>
                  </a:lnTo>
                  <a:lnTo>
                    <a:pt x="138" y="194"/>
                  </a:lnTo>
                  <a:lnTo>
                    <a:pt x="122" y="187"/>
                  </a:lnTo>
                  <a:lnTo>
                    <a:pt x="73" y="191"/>
                  </a:lnTo>
                  <a:lnTo>
                    <a:pt x="37" y="205"/>
                  </a:lnTo>
                  <a:lnTo>
                    <a:pt x="38" y="214"/>
                  </a:lnTo>
                  <a:lnTo>
                    <a:pt x="35" y="221"/>
                  </a:lnTo>
                  <a:lnTo>
                    <a:pt x="38" y="221"/>
                  </a:lnTo>
                  <a:lnTo>
                    <a:pt x="46" y="230"/>
                  </a:lnTo>
                  <a:lnTo>
                    <a:pt x="49" y="230"/>
                  </a:lnTo>
                  <a:lnTo>
                    <a:pt x="55" y="239"/>
                  </a:lnTo>
                  <a:lnTo>
                    <a:pt x="52" y="244"/>
                  </a:lnTo>
                  <a:lnTo>
                    <a:pt x="47" y="250"/>
                  </a:lnTo>
                  <a:lnTo>
                    <a:pt x="38" y="262"/>
                  </a:lnTo>
                  <a:lnTo>
                    <a:pt x="0" y="296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E832EC63-8B2E-44CF-9D74-8426E8A78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7869" y="4324370"/>
              <a:ext cx="425396" cy="78115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6" y="22"/>
                </a:cxn>
                <a:cxn ang="0">
                  <a:pos x="0" y="268"/>
                </a:cxn>
                <a:cxn ang="0">
                  <a:pos x="17" y="388"/>
                </a:cxn>
                <a:cxn ang="0">
                  <a:pos x="38" y="393"/>
                </a:cxn>
                <a:cxn ang="0">
                  <a:pos x="47" y="355"/>
                </a:cxn>
                <a:cxn ang="0">
                  <a:pos x="54" y="364"/>
                </a:cxn>
                <a:cxn ang="0">
                  <a:pos x="55" y="383"/>
                </a:cxn>
                <a:cxn ang="0">
                  <a:pos x="66" y="392"/>
                </a:cxn>
                <a:cxn ang="0">
                  <a:pos x="49" y="401"/>
                </a:cxn>
                <a:cxn ang="0">
                  <a:pos x="89" y="392"/>
                </a:cxn>
                <a:cxn ang="0">
                  <a:pos x="98" y="379"/>
                </a:cxn>
                <a:cxn ang="0">
                  <a:pos x="93" y="373"/>
                </a:cxn>
                <a:cxn ang="0">
                  <a:pos x="96" y="363"/>
                </a:cxn>
                <a:cxn ang="0">
                  <a:pos x="75" y="347"/>
                </a:cxn>
                <a:cxn ang="0">
                  <a:pos x="78" y="336"/>
                </a:cxn>
                <a:cxn ang="0">
                  <a:pos x="286" y="319"/>
                </a:cxn>
                <a:cxn ang="0">
                  <a:pos x="268" y="255"/>
                </a:cxn>
                <a:cxn ang="0">
                  <a:pos x="272" y="231"/>
                </a:cxn>
                <a:cxn ang="0">
                  <a:pos x="281" y="218"/>
                </a:cxn>
                <a:cxn ang="0">
                  <a:pos x="274" y="196"/>
                </a:cxn>
                <a:cxn ang="0">
                  <a:pos x="254" y="169"/>
                </a:cxn>
                <a:cxn ang="0">
                  <a:pos x="200" y="0"/>
                </a:cxn>
                <a:cxn ang="0">
                  <a:pos x="0" y="14"/>
                </a:cxn>
              </a:cxnLst>
              <a:rect l="0" t="0" r="r" b="b"/>
              <a:pathLst>
                <a:path w="287" h="402">
                  <a:moveTo>
                    <a:pt x="0" y="14"/>
                  </a:moveTo>
                  <a:lnTo>
                    <a:pt x="6" y="22"/>
                  </a:lnTo>
                  <a:lnTo>
                    <a:pt x="0" y="268"/>
                  </a:lnTo>
                  <a:lnTo>
                    <a:pt x="17" y="388"/>
                  </a:lnTo>
                  <a:lnTo>
                    <a:pt x="38" y="393"/>
                  </a:lnTo>
                  <a:lnTo>
                    <a:pt x="47" y="355"/>
                  </a:lnTo>
                  <a:lnTo>
                    <a:pt x="54" y="364"/>
                  </a:lnTo>
                  <a:lnTo>
                    <a:pt x="55" y="383"/>
                  </a:lnTo>
                  <a:lnTo>
                    <a:pt x="66" y="392"/>
                  </a:lnTo>
                  <a:lnTo>
                    <a:pt x="49" y="401"/>
                  </a:lnTo>
                  <a:lnTo>
                    <a:pt x="89" y="392"/>
                  </a:lnTo>
                  <a:lnTo>
                    <a:pt x="98" y="379"/>
                  </a:lnTo>
                  <a:lnTo>
                    <a:pt x="93" y="373"/>
                  </a:lnTo>
                  <a:lnTo>
                    <a:pt x="96" y="363"/>
                  </a:lnTo>
                  <a:lnTo>
                    <a:pt x="75" y="347"/>
                  </a:lnTo>
                  <a:lnTo>
                    <a:pt x="78" y="336"/>
                  </a:lnTo>
                  <a:lnTo>
                    <a:pt x="286" y="319"/>
                  </a:lnTo>
                  <a:lnTo>
                    <a:pt x="268" y="255"/>
                  </a:lnTo>
                  <a:lnTo>
                    <a:pt x="272" y="231"/>
                  </a:lnTo>
                  <a:lnTo>
                    <a:pt x="281" y="218"/>
                  </a:lnTo>
                  <a:lnTo>
                    <a:pt x="274" y="196"/>
                  </a:lnTo>
                  <a:lnTo>
                    <a:pt x="254" y="169"/>
                  </a:lnTo>
                  <a:lnTo>
                    <a:pt x="200" y="0"/>
                  </a:lnTo>
                  <a:lnTo>
                    <a:pt x="0" y="1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7B8A6CF7-4CF5-46EA-96EF-53BEEB0BE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478" y="3844879"/>
              <a:ext cx="773014" cy="98914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33" y="322"/>
                </a:cxn>
                <a:cxn ang="0">
                  <a:pos x="20" y="304"/>
                </a:cxn>
                <a:cxn ang="0">
                  <a:pos x="27" y="275"/>
                </a:cxn>
                <a:cxn ang="0">
                  <a:pos x="60" y="227"/>
                </a:cxn>
                <a:cxn ang="0">
                  <a:pos x="87" y="213"/>
                </a:cxn>
                <a:cxn ang="0">
                  <a:pos x="70" y="196"/>
                </a:cxn>
                <a:cxn ang="0">
                  <a:pos x="62" y="148"/>
                </a:cxn>
                <a:cxn ang="0">
                  <a:pos x="71" y="63"/>
                </a:cxn>
                <a:cxn ang="0">
                  <a:pos x="90" y="58"/>
                </a:cxn>
                <a:cxn ang="0">
                  <a:pos x="118" y="73"/>
                </a:cxn>
                <a:cxn ang="0">
                  <a:pos x="142" y="0"/>
                </a:cxn>
                <a:cxn ang="0">
                  <a:pos x="519" y="52"/>
                </a:cxn>
                <a:cxn ang="0">
                  <a:pos x="439" y="507"/>
                </a:cxn>
                <a:cxn ang="0">
                  <a:pos x="324" y="493"/>
                </a:cxn>
                <a:cxn ang="0">
                  <a:pos x="253" y="475"/>
                </a:cxn>
                <a:cxn ang="0">
                  <a:pos x="106" y="403"/>
                </a:cxn>
                <a:cxn ang="0">
                  <a:pos x="0" y="346"/>
                </a:cxn>
              </a:cxnLst>
              <a:rect l="0" t="0" r="r" b="b"/>
              <a:pathLst>
                <a:path w="520" h="508">
                  <a:moveTo>
                    <a:pt x="0" y="346"/>
                  </a:moveTo>
                  <a:lnTo>
                    <a:pt x="33" y="322"/>
                  </a:lnTo>
                  <a:lnTo>
                    <a:pt x="20" y="304"/>
                  </a:lnTo>
                  <a:lnTo>
                    <a:pt x="27" y="275"/>
                  </a:lnTo>
                  <a:lnTo>
                    <a:pt x="60" y="227"/>
                  </a:lnTo>
                  <a:lnTo>
                    <a:pt x="87" y="213"/>
                  </a:lnTo>
                  <a:lnTo>
                    <a:pt x="70" y="196"/>
                  </a:lnTo>
                  <a:lnTo>
                    <a:pt x="62" y="148"/>
                  </a:lnTo>
                  <a:lnTo>
                    <a:pt x="71" y="63"/>
                  </a:lnTo>
                  <a:lnTo>
                    <a:pt x="90" y="58"/>
                  </a:lnTo>
                  <a:lnTo>
                    <a:pt x="118" y="73"/>
                  </a:lnTo>
                  <a:lnTo>
                    <a:pt x="142" y="0"/>
                  </a:lnTo>
                  <a:lnTo>
                    <a:pt x="519" y="52"/>
                  </a:lnTo>
                  <a:lnTo>
                    <a:pt x="439" y="507"/>
                  </a:lnTo>
                  <a:lnTo>
                    <a:pt x="324" y="493"/>
                  </a:lnTo>
                  <a:lnTo>
                    <a:pt x="253" y="475"/>
                  </a:lnTo>
                  <a:lnTo>
                    <a:pt x="106" y="403"/>
                  </a:lnTo>
                  <a:lnTo>
                    <a:pt x="0" y="346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0EA78296-98C9-4CB7-B8CD-1717B0BC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013" y="4127493"/>
              <a:ext cx="566666" cy="56999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5" y="98"/>
                </a:cxn>
                <a:cxn ang="0">
                  <a:pos x="11" y="240"/>
                </a:cxn>
                <a:cxn ang="0">
                  <a:pos x="19" y="248"/>
                </a:cxn>
                <a:cxn ang="0">
                  <a:pos x="47" y="248"/>
                </a:cxn>
                <a:cxn ang="0">
                  <a:pos x="47" y="292"/>
                </a:cxn>
                <a:cxn ang="0">
                  <a:pos x="275" y="289"/>
                </a:cxn>
                <a:cxn ang="0">
                  <a:pos x="270" y="245"/>
                </a:cxn>
                <a:cxn ang="0">
                  <a:pos x="289" y="196"/>
                </a:cxn>
                <a:cxn ang="0">
                  <a:pos x="317" y="162"/>
                </a:cxn>
                <a:cxn ang="0">
                  <a:pos x="316" y="153"/>
                </a:cxn>
                <a:cxn ang="0">
                  <a:pos x="336" y="123"/>
                </a:cxn>
                <a:cxn ang="0">
                  <a:pos x="348" y="90"/>
                </a:cxn>
                <a:cxn ang="0">
                  <a:pos x="344" y="87"/>
                </a:cxn>
                <a:cxn ang="0">
                  <a:pos x="365" y="76"/>
                </a:cxn>
                <a:cxn ang="0">
                  <a:pos x="381" y="45"/>
                </a:cxn>
                <a:cxn ang="0">
                  <a:pos x="375" y="38"/>
                </a:cxn>
                <a:cxn ang="0">
                  <a:pos x="324" y="41"/>
                </a:cxn>
                <a:cxn ang="0">
                  <a:pos x="336" y="25"/>
                </a:cxn>
                <a:cxn ang="0">
                  <a:pos x="332" y="0"/>
                </a:cxn>
                <a:cxn ang="0">
                  <a:pos x="0" y="8"/>
                </a:cxn>
              </a:cxnLst>
              <a:rect l="0" t="0" r="r" b="b"/>
              <a:pathLst>
                <a:path w="382" h="293">
                  <a:moveTo>
                    <a:pt x="0" y="8"/>
                  </a:moveTo>
                  <a:lnTo>
                    <a:pt x="15" y="98"/>
                  </a:lnTo>
                  <a:lnTo>
                    <a:pt x="11" y="240"/>
                  </a:lnTo>
                  <a:lnTo>
                    <a:pt x="19" y="248"/>
                  </a:lnTo>
                  <a:lnTo>
                    <a:pt x="47" y="248"/>
                  </a:lnTo>
                  <a:lnTo>
                    <a:pt x="47" y="292"/>
                  </a:lnTo>
                  <a:lnTo>
                    <a:pt x="275" y="289"/>
                  </a:lnTo>
                  <a:lnTo>
                    <a:pt x="270" y="245"/>
                  </a:lnTo>
                  <a:lnTo>
                    <a:pt x="289" y="196"/>
                  </a:lnTo>
                  <a:lnTo>
                    <a:pt x="317" y="162"/>
                  </a:lnTo>
                  <a:lnTo>
                    <a:pt x="316" y="153"/>
                  </a:lnTo>
                  <a:lnTo>
                    <a:pt x="336" y="123"/>
                  </a:lnTo>
                  <a:lnTo>
                    <a:pt x="348" y="90"/>
                  </a:lnTo>
                  <a:lnTo>
                    <a:pt x="344" y="87"/>
                  </a:lnTo>
                  <a:lnTo>
                    <a:pt x="365" y="76"/>
                  </a:lnTo>
                  <a:lnTo>
                    <a:pt x="381" y="45"/>
                  </a:lnTo>
                  <a:lnTo>
                    <a:pt x="375" y="38"/>
                  </a:lnTo>
                  <a:lnTo>
                    <a:pt x="324" y="41"/>
                  </a:lnTo>
                  <a:lnTo>
                    <a:pt x="336" y="25"/>
                  </a:lnTo>
                  <a:lnTo>
                    <a:pt x="332" y="0"/>
                  </a:lnTo>
                  <a:lnTo>
                    <a:pt x="0" y="8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8B058AA0-3E33-427D-9D5A-D433D2A63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924" y="2766819"/>
              <a:ext cx="885713" cy="1706797"/>
            </a:xfrm>
            <a:custGeom>
              <a:avLst/>
              <a:gdLst/>
              <a:ahLst/>
              <a:cxnLst>
                <a:cxn ang="0">
                  <a:pos x="9" y="159"/>
                </a:cxn>
                <a:cxn ang="0">
                  <a:pos x="17" y="177"/>
                </a:cxn>
                <a:cxn ang="0">
                  <a:pos x="3" y="246"/>
                </a:cxn>
                <a:cxn ang="0">
                  <a:pos x="9" y="266"/>
                </a:cxn>
                <a:cxn ang="0">
                  <a:pos x="56" y="356"/>
                </a:cxn>
                <a:cxn ang="0">
                  <a:pos x="61" y="353"/>
                </a:cxn>
                <a:cxn ang="0">
                  <a:pos x="64" y="335"/>
                </a:cxn>
                <a:cxn ang="0">
                  <a:pos x="72" y="331"/>
                </a:cxn>
                <a:cxn ang="0">
                  <a:pos x="81" y="338"/>
                </a:cxn>
                <a:cxn ang="0">
                  <a:pos x="65" y="348"/>
                </a:cxn>
                <a:cxn ang="0">
                  <a:pos x="70" y="356"/>
                </a:cxn>
                <a:cxn ang="0">
                  <a:pos x="84" y="395"/>
                </a:cxn>
                <a:cxn ang="0">
                  <a:pos x="75" y="392"/>
                </a:cxn>
                <a:cxn ang="0">
                  <a:pos x="60" y="376"/>
                </a:cxn>
                <a:cxn ang="0">
                  <a:pos x="64" y="360"/>
                </a:cxn>
                <a:cxn ang="0">
                  <a:pos x="57" y="362"/>
                </a:cxn>
                <a:cxn ang="0">
                  <a:pos x="47" y="379"/>
                </a:cxn>
                <a:cxn ang="0">
                  <a:pos x="50" y="415"/>
                </a:cxn>
                <a:cxn ang="0">
                  <a:pos x="60" y="429"/>
                </a:cxn>
                <a:cxn ang="0">
                  <a:pos x="80" y="444"/>
                </a:cxn>
                <a:cxn ang="0">
                  <a:pos x="73" y="464"/>
                </a:cxn>
                <a:cxn ang="0">
                  <a:pos x="61" y="464"/>
                </a:cxn>
                <a:cxn ang="0">
                  <a:pos x="61" y="487"/>
                </a:cxn>
                <a:cxn ang="0">
                  <a:pos x="88" y="538"/>
                </a:cxn>
                <a:cxn ang="0">
                  <a:pos x="111" y="571"/>
                </a:cxn>
                <a:cxn ang="0">
                  <a:pos x="106" y="590"/>
                </a:cxn>
                <a:cxn ang="0">
                  <a:pos x="122" y="603"/>
                </a:cxn>
                <a:cxn ang="0">
                  <a:pos x="118" y="615"/>
                </a:cxn>
                <a:cxn ang="0">
                  <a:pos x="107" y="645"/>
                </a:cxn>
                <a:cxn ang="0">
                  <a:pos x="118" y="656"/>
                </a:cxn>
                <a:cxn ang="0">
                  <a:pos x="192" y="678"/>
                </a:cxn>
                <a:cxn ang="0">
                  <a:pos x="223" y="711"/>
                </a:cxn>
                <a:cxn ang="0">
                  <a:pos x="257" y="723"/>
                </a:cxn>
                <a:cxn ang="0">
                  <a:pos x="256" y="744"/>
                </a:cxn>
                <a:cxn ang="0">
                  <a:pos x="281" y="749"/>
                </a:cxn>
                <a:cxn ang="0">
                  <a:pos x="312" y="786"/>
                </a:cxn>
                <a:cxn ang="0">
                  <a:pos x="329" y="814"/>
                </a:cxn>
                <a:cxn ang="0">
                  <a:pos x="329" y="863"/>
                </a:cxn>
                <a:cxn ang="0">
                  <a:pos x="542" y="875"/>
                </a:cxn>
                <a:cxn ang="0">
                  <a:pos x="529" y="856"/>
                </a:cxn>
                <a:cxn ang="0">
                  <a:pos x="537" y="827"/>
                </a:cxn>
                <a:cxn ang="0">
                  <a:pos x="570" y="780"/>
                </a:cxn>
                <a:cxn ang="0">
                  <a:pos x="596" y="765"/>
                </a:cxn>
                <a:cxn ang="0">
                  <a:pos x="580" y="748"/>
                </a:cxn>
                <a:cxn ang="0">
                  <a:pos x="572" y="701"/>
                </a:cxn>
                <a:cxn ang="0">
                  <a:pos x="287" y="338"/>
                </a:cxn>
                <a:cxn ang="0">
                  <a:pos x="264" y="301"/>
                </a:cxn>
                <a:cxn ang="0">
                  <a:pos x="337" y="68"/>
                </a:cxn>
                <a:cxn ang="0">
                  <a:pos x="54" y="0"/>
                </a:cxn>
                <a:cxn ang="0">
                  <a:pos x="42" y="13"/>
                </a:cxn>
                <a:cxn ang="0">
                  <a:pos x="47" y="45"/>
                </a:cxn>
                <a:cxn ang="0">
                  <a:pos x="0" y="116"/>
                </a:cxn>
                <a:cxn ang="0">
                  <a:pos x="9" y="159"/>
                </a:cxn>
              </a:cxnLst>
              <a:rect l="0" t="0" r="r" b="b"/>
              <a:pathLst>
                <a:path w="597" h="876">
                  <a:moveTo>
                    <a:pt x="9" y="159"/>
                  </a:moveTo>
                  <a:lnTo>
                    <a:pt x="17" y="177"/>
                  </a:lnTo>
                  <a:lnTo>
                    <a:pt x="3" y="246"/>
                  </a:lnTo>
                  <a:lnTo>
                    <a:pt x="9" y="266"/>
                  </a:lnTo>
                  <a:lnTo>
                    <a:pt x="56" y="356"/>
                  </a:lnTo>
                  <a:lnTo>
                    <a:pt x="61" y="353"/>
                  </a:lnTo>
                  <a:lnTo>
                    <a:pt x="64" y="335"/>
                  </a:lnTo>
                  <a:lnTo>
                    <a:pt x="72" y="331"/>
                  </a:lnTo>
                  <a:lnTo>
                    <a:pt x="81" y="338"/>
                  </a:lnTo>
                  <a:lnTo>
                    <a:pt x="65" y="348"/>
                  </a:lnTo>
                  <a:lnTo>
                    <a:pt x="70" y="356"/>
                  </a:lnTo>
                  <a:lnTo>
                    <a:pt x="84" y="395"/>
                  </a:lnTo>
                  <a:lnTo>
                    <a:pt x="75" y="392"/>
                  </a:lnTo>
                  <a:lnTo>
                    <a:pt x="60" y="376"/>
                  </a:lnTo>
                  <a:lnTo>
                    <a:pt x="64" y="360"/>
                  </a:lnTo>
                  <a:lnTo>
                    <a:pt x="57" y="362"/>
                  </a:lnTo>
                  <a:lnTo>
                    <a:pt x="47" y="379"/>
                  </a:lnTo>
                  <a:lnTo>
                    <a:pt x="50" y="415"/>
                  </a:lnTo>
                  <a:lnTo>
                    <a:pt x="60" y="429"/>
                  </a:lnTo>
                  <a:lnTo>
                    <a:pt x="80" y="444"/>
                  </a:lnTo>
                  <a:lnTo>
                    <a:pt x="73" y="464"/>
                  </a:lnTo>
                  <a:lnTo>
                    <a:pt x="61" y="464"/>
                  </a:lnTo>
                  <a:lnTo>
                    <a:pt x="61" y="487"/>
                  </a:lnTo>
                  <a:lnTo>
                    <a:pt x="88" y="538"/>
                  </a:lnTo>
                  <a:lnTo>
                    <a:pt x="111" y="571"/>
                  </a:lnTo>
                  <a:lnTo>
                    <a:pt x="106" y="590"/>
                  </a:lnTo>
                  <a:lnTo>
                    <a:pt x="122" y="603"/>
                  </a:lnTo>
                  <a:lnTo>
                    <a:pt x="118" y="615"/>
                  </a:lnTo>
                  <a:lnTo>
                    <a:pt x="107" y="645"/>
                  </a:lnTo>
                  <a:lnTo>
                    <a:pt x="118" y="656"/>
                  </a:lnTo>
                  <a:lnTo>
                    <a:pt x="192" y="678"/>
                  </a:lnTo>
                  <a:lnTo>
                    <a:pt x="223" y="711"/>
                  </a:lnTo>
                  <a:lnTo>
                    <a:pt x="257" y="723"/>
                  </a:lnTo>
                  <a:lnTo>
                    <a:pt x="256" y="744"/>
                  </a:lnTo>
                  <a:lnTo>
                    <a:pt x="281" y="749"/>
                  </a:lnTo>
                  <a:lnTo>
                    <a:pt x="312" y="786"/>
                  </a:lnTo>
                  <a:lnTo>
                    <a:pt x="329" y="814"/>
                  </a:lnTo>
                  <a:lnTo>
                    <a:pt x="329" y="863"/>
                  </a:lnTo>
                  <a:lnTo>
                    <a:pt x="542" y="875"/>
                  </a:lnTo>
                  <a:lnTo>
                    <a:pt x="529" y="856"/>
                  </a:lnTo>
                  <a:lnTo>
                    <a:pt x="537" y="827"/>
                  </a:lnTo>
                  <a:lnTo>
                    <a:pt x="570" y="780"/>
                  </a:lnTo>
                  <a:lnTo>
                    <a:pt x="596" y="765"/>
                  </a:lnTo>
                  <a:lnTo>
                    <a:pt x="580" y="748"/>
                  </a:lnTo>
                  <a:lnTo>
                    <a:pt x="572" y="701"/>
                  </a:lnTo>
                  <a:lnTo>
                    <a:pt x="287" y="338"/>
                  </a:lnTo>
                  <a:lnTo>
                    <a:pt x="264" y="301"/>
                  </a:lnTo>
                  <a:lnTo>
                    <a:pt x="337" y="68"/>
                  </a:lnTo>
                  <a:lnTo>
                    <a:pt x="54" y="0"/>
                  </a:lnTo>
                  <a:lnTo>
                    <a:pt x="42" y="13"/>
                  </a:lnTo>
                  <a:lnTo>
                    <a:pt x="47" y="45"/>
                  </a:lnTo>
                  <a:lnTo>
                    <a:pt x="0" y="116"/>
                  </a:lnTo>
                  <a:lnTo>
                    <a:pt x="9" y="15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62C315F1-1F63-4CAA-B1D3-7E79A0DA0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906" y="3317756"/>
              <a:ext cx="817458" cy="722412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50" y="0"/>
                </a:cxn>
                <a:cxn ang="0">
                  <a:pos x="408" y="35"/>
                </a:cxn>
                <a:cxn ang="0">
                  <a:pos x="550" y="45"/>
                </a:cxn>
                <a:cxn ang="0">
                  <a:pos x="545" y="126"/>
                </a:cxn>
                <a:cxn ang="0">
                  <a:pos x="526" y="370"/>
                </a:cxn>
                <a:cxn ang="0">
                  <a:pos x="453" y="365"/>
                </a:cxn>
                <a:cxn ang="0">
                  <a:pos x="226" y="345"/>
                </a:cxn>
                <a:cxn ang="0">
                  <a:pos x="0" y="322"/>
                </a:cxn>
              </a:cxnLst>
              <a:rect l="0" t="0" r="r" b="b"/>
              <a:pathLst>
                <a:path w="551" h="371">
                  <a:moveTo>
                    <a:pt x="0" y="322"/>
                  </a:moveTo>
                  <a:lnTo>
                    <a:pt x="50" y="0"/>
                  </a:lnTo>
                  <a:lnTo>
                    <a:pt x="408" y="35"/>
                  </a:lnTo>
                  <a:lnTo>
                    <a:pt x="550" y="45"/>
                  </a:lnTo>
                  <a:lnTo>
                    <a:pt x="545" y="126"/>
                  </a:lnTo>
                  <a:lnTo>
                    <a:pt x="526" y="370"/>
                  </a:lnTo>
                  <a:lnTo>
                    <a:pt x="453" y="365"/>
                  </a:lnTo>
                  <a:lnTo>
                    <a:pt x="226" y="345"/>
                  </a:lnTo>
                  <a:lnTo>
                    <a:pt x="0" y="322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1A063B0C-51E3-4C14-87F5-57FD1336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137" y="2930353"/>
              <a:ext cx="196825" cy="20640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0" y="75"/>
                </a:cxn>
                <a:cxn ang="0">
                  <a:pos x="10" y="105"/>
                </a:cxn>
                <a:cxn ang="0">
                  <a:pos x="21" y="102"/>
                </a:cxn>
                <a:cxn ang="0">
                  <a:pos x="27" y="94"/>
                </a:cxn>
                <a:cxn ang="0">
                  <a:pos x="48" y="86"/>
                </a:cxn>
                <a:cxn ang="0">
                  <a:pos x="55" y="73"/>
                </a:cxn>
                <a:cxn ang="0">
                  <a:pos x="59" y="75"/>
                </a:cxn>
                <a:cxn ang="0">
                  <a:pos x="75" y="71"/>
                </a:cxn>
                <a:cxn ang="0">
                  <a:pos x="95" y="69"/>
                </a:cxn>
                <a:cxn ang="0">
                  <a:pos x="95" y="62"/>
                </a:cxn>
                <a:cxn ang="0">
                  <a:pos x="101" y="66"/>
                </a:cxn>
                <a:cxn ang="0">
                  <a:pos x="107" y="62"/>
                </a:cxn>
                <a:cxn ang="0">
                  <a:pos x="117" y="58"/>
                </a:cxn>
                <a:cxn ang="0">
                  <a:pos x="131" y="53"/>
                </a:cxn>
                <a:cxn ang="0">
                  <a:pos x="117" y="0"/>
                </a:cxn>
                <a:cxn ang="0">
                  <a:pos x="0" y="21"/>
                </a:cxn>
              </a:cxnLst>
              <a:rect l="0" t="0" r="r" b="b"/>
              <a:pathLst>
                <a:path w="132" h="106">
                  <a:moveTo>
                    <a:pt x="0" y="21"/>
                  </a:moveTo>
                  <a:lnTo>
                    <a:pt x="10" y="75"/>
                  </a:lnTo>
                  <a:lnTo>
                    <a:pt x="10" y="105"/>
                  </a:lnTo>
                  <a:lnTo>
                    <a:pt x="21" y="102"/>
                  </a:lnTo>
                  <a:lnTo>
                    <a:pt x="27" y="94"/>
                  </a:lnTo>
                  <a:lnTo>
                    <a:pt x="48" y="86"/>
                  </a:lnTo>
                  <a:lnTo>
                    <a:pt x="55" y="73"/>
                  </a:lnTo>
                  <a:lnTo>
                    <a:pt x="59" y="75"/>
                  </a:lnTo>
                  <a:lnTo>
                    <a:pt x="75" y="71"/>
                  </a:lnTo>
                  <a:lnTo>
                    <a:pt x="95" y="69"/>
                  </a:lnTo>
                  <a:lnTo>
                    <a:pt x="95" y="62"/>
                  </a:lnTo>
                  <a:lnTo>
                    <a:pt x="101" y="66"/>
                  </a:lnTo>
                  <a:lnTo>
                    <a:pt x="107" y="62"/>
                  </a:lnTo>
                  <a:lnTo>
                    <a:pt x="117" y="58"/>
                  </a:lnTo>
                  <a:lnTo>
                    <a:pt x="131" y="53"/>
                  </a:lnTo>
                  <a:lnTo>
                    <a:pt x="117" y="0"/>
                  </a:lnTo>
                  <a:lnTo>
                    <a:pt x="0" y="21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016C5A07-E775-40C0-AD7D-0B6D06EE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058" y="3368563"/>
              <a:ext cx="115873" cy="22069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0" y="0"/>
                </a:cxn>
                <a:cxn ang="0">
                  <a:pos x="26" y="0"/>
                </a:cxn>
                <a:cxn ang="0">
                  <a:pos x="19" y="13"/>
                </a:cxn>
                <a:cxn ang="0">
                  <a:pos x="17" y="17"/>
                </a:cxn>
                <a:cxn ang="0">
                  <a:pos x="21" y="30"/>
                </a:cxn>
                <a:cxn ang="0">
                  <a:pos x="27" y="37"/>
                </a:cxn>
                <a:cxn ang="0">
                  <a:pos x="40" y="47"/>
                </a:cxn>
                <a:cxn ang="0">
                  <a:pos x="44" y="60"/>
                </a:cxn>
                <a:cxn ang="0">
                  <a:pos x="49" y="70"/>
                </a:cxn>
                <a:cxn ang="0">
                  <a:pos x="58" y="74"/>
                </a:cxn>
                <a:cxn ang="0">
                  <a:pos x="71" y="79"/>
                </a:cxn>
                <a:cxn ang="0">
                  <a:pos x="77" y="89"/>
                </a:cxn>
                <a:cxn ang="0">
                  <a:pos x="66" y="98"/>
                </a:cxn>
                <a:cxn ang="0">
                  <a:pos x="75" y="95"/>
                </a:cxn>
                <a:cxn ang="0">
                  <a:pos x="78" y="104"/>
                </a:cxn>
                <a:cxn ang="0">
                  <a:pos x="58" y="109"/>
                </a:cxn>
                <a:cxn ang="0">
                  <a:pos x="32" y="113"/>
                </a:cxn>
                <a:cxn ang="0">
                  <a:pos x="29" y="104"/>
                </a:cxn>
                <a:cxn ang="0">
                  <a:pos x="0" y="11"/>
                </a:cxn>
              </a:cxnLst>
              <a:rect l="0" t="0" r="r" b="b"/>
              <a:pathLst>
                <a:path w="79" h="114">
                  <a:moveTo>
                    <a:pt x="0" y="11"/>
                  </a:moveTo>
                  <a:lnTo>
                    <a:pt x="10" y="0"/>
                  </a:lnTo>
                  <a:lnTo>
                    <a:pt x="26" y="0"/>
                  </a:lnTo>
                  <a:lnTo>
                    <a:pt x="19" y="13"/>
                  </a:lnTo>
                  <a:lnTo>
                    <a:pt x="17" y="17"/>
                  </a:lnTo>
                  <a:lnTo>
                    <a:pt x="21" y="30"/>
                  </a:lnTo>
                  <a:lnTo>
                    <a:pt x="27" y="37"/>
                  </a:lnTo>
                  <a:lnTo>
                    <a:pt x="40" y="47"/>
                  </a:lnTo>
                  <a:lnTo>
                    <a:pt x="44" y="60"/>
                  </a:lnTo>
                  <a:lnTo>
                    <a:pt x="49" y="70"/>
                  </a:lnTo>
                  <a:lnTo>
                    <a:pt x="58" y="74"/>
                  </a:lnTo>
                  <a:lnTo>
                    <a:pt x="71" y="79"/>
                  </a:lnTo>
                  <a:lnTo>
                    <a:pt x="77" y="89"/>
                  </a:lnTo>
                  <a:lnTo>
                    <a:pt x="66" y="98"/>
                  </a:lnTo>
                  <a:lnTo>
                    <a:pt x="75" y="95"/>
                  </a:lnTo>
                  <a:lnTo>
                    <a:pt x="78" y="104"/>
                  </a:lnTo>
                  <a:lnTo>
                    <a:pt x="58" y="109"/>
                  </a:lnTo>
                  <a:lnTo>
                    <a:pt x="32" y="113"/>
                  </a:lnTo>
                  <a:lnTo>
                    <a:pt x="29" y="104"/>
                  </a:lnTo>
                  <a:lnTo>
                    <a:pt x="0" y="11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062487C5-5670-4720-A17F-109A2EBFC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3423" y="3536862"/>
              <a:ext cx="20635" cy="3016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9" y="0"/>
                </a:cxn>
                <a:cxn ang="0">
                  <a:pos x="12" y="8"/>
                </a:cxn>
                <a:cxn ang="0">
                  <a:pos x="9" y="14"/>
                </a:cxn>
                <a:cxn ang="0">
                  <a:pos x="0" y="5"/>
                </a:cxn>
              </a:cxnLst>
              <a:rect l="0" t="0" r="r" b="b"/>
              <a:pathLst>
                <a:path w="13" h="15">
                  <a:moveTo>
                    <a:pt x="0" y="5"/>
                  </a:moveTo>
                  <a:lnTo>
                    <a:pt x="9" y="0"/>
                  </a:lnTo>
                  <a:lnTo>
                    <a:pt x="12" y="8"/>
                  </a:lnTo>
                  <a:lnTo>
                    <a:pt x="9" y="14"/>
                  </a:lnTo>
                  <a:lnTo>
                    <a:pt x="0" y="5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rnd" cmpd="sng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0589E82E-7D04-4787-B17A-C26A0ACF1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8980" y="4918176"/>
              <a:ext cx="1025395" cy="865307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18" y="67"/>
                </a:cxn>
                <a:cxn ang="0">
                  <a:pos x="14" y="86"/>
                </a:cxn>
                <a:cxn ang="0">
                  <a:pos x="39" y="72"/>
                </a:cxn>
                <a:cxn ang="0">
                  <a:pos x="46" y="68"/>
                </a:cxn>
                <a:cxn ang="0">
                  <a:pos x="60" y="67"/>
                </a:cxn>
                <a:cxn ang="0">
                  <a:pos x="87" y="68"/>
                </a:cxn>
                <a:cxn ang="0">
                  <a:pos x="103" y="65"/>
                </a:cxn>
                <a:cxn ang="0">
                  <a:pos x="126" y="66"/>
                </a:cxn>
                <a:cxn ang="0">
                  <a:pos x="104" y="71"/>
                </a:cxn>
                <a:cxn ang="0">
                  <a:pos x="159" y="88"/>
                </a:cxn>
                <a:cxn ang="0">
                  <a:pos x="164" y="84"/>
                </a:cxn>
                <a:cxn ang="0">
                  <a:pos x="167" y="89"/>
                </a:cxn>
                <a:cxn ang="0">
                  <a:pos x="199" y="109"/>
                </a:cxn>
                <a:cxn ang="0">
                  <a:pos x="188" y="107"/>
                </a:cxn>
                <a:cxn ang="0">
                  <a:pos x="212" y="115"/>
                </a:cxn>
                <a:cxn ang="0">
                  <a:pos x="232" y="109"/>
                </a:cxn>
                <a:cxn ang="0">
                  <a:pos x="261" y="97"/>
                </a:cxn>
                <a:cxn ang="0">
                  <a:pos x="273" y="91"/>
                </a:cxn>
                <a:cxn ang="0">
                  <a:pos x="307" y="77"/>
                </a:cxn>
                <a:cxn ang="0">
                  <a:pos x="346" y="103"/>
                </a:cxn>
                <a:cxn ang="0">
                  <a:pos x="362" y="117"/>
                </a:cxn>
                <a:cxn ang="0">
                  <a:pos x="384" y="133"/>
                </a:cxn>
                <a:cxn ang="0">
                  <a:pos x="415" y="141"/>
                </a:cxn>
                <a:cxn ang="0">
                  <a:pos x="436" y="178"/>
                </a:cxn>
                <a:cxn ang="0">
                  <a:pos x="430" y="248"/>
                </a:cxn>
                <a:cxn ang="0">
                  <a:pos x="446" y="244"/>
                </a:cxn>
                <a:cxn ang="0">
                  <a:pos x="437" y="230"/>
                </a:cxn>
                <a:cxn ang="0">
                  <a:pos x="453" y="235"/>
                </a:cxn>
                <a:cxn ang="0">
                  <a:pos x="460" y="235"/>
                </a:cxn>
                <a:cxn ang="0">
                  <a:pos x="449" y="272"/>
                </a:cxn>
                <a:cxn ang="0">
                  <a:pos x="459" y="281"/>
                </a:cxn>
                <a:cxn ang="0">
                  <a:pos x="480" y="316"/>
                </a:cxn>
                <a:cxn ang="0">
                  <a:pos x="499" y="324"/>
                </a:cxn>
                <a:cxn ang="0">
                  <a:pos x="497" y="313"/>
                </a:cxn>
                <a:cxn ang="0">
                  <a:pos x="501" y="316"/>
                </a:cxn>
                <a:cxn ang="0">
                  <a:pos x="512" y="343"/>
                </a:cxn>
                <a:cxn ang="0">
                  <a:pos x="531" y="359"/>
                </a:cxn>
                <a:cxn ang="0">
                  <a:pos x="565" y="389"/>
                </a:cxn>
                <a:cxn ang="0">
                  <a:pos x="606" y="426"/>
                </a:cxn>
                <a:cxn ang="0">
                  <a:pos x="627" y="436"/>
                </a:cxn>
                <a:cxn ang="0">
                  <a:pos x="606" y="433"/>
                </a:cxn>
                <a:cxn ang="0">
                  <a:pos x="629" y="439"/>
                </a:cxn>
                <a:cxn ang="0">
                  <a:pos x="657" y="432"/>
                </a:cxn>
                <a:cxn ang="0">
                  <a:pos x="679" y="419"/>
                </a:cxn>
                <a:cxn ang="0">
                  <a:pos x="682" y="381"/>
                </a:cxn>
                <a:cxn ang="0">
                  <a:pos x="682" y="310"/>
                </a:cxn>
                <a:cxn ang="0">
                  <a:pos x="600" y="186"/>
                </a:cxn>
                <a:cxn ang="0">
                  <a:pos x="589" y="154"/>
                </a:cxn>
                <a:cxn ang="0">
                  <a:pos x="507" y="20"/>
                </a:cxn>
                <a:cxn ang="0">
                  <a:pos x="497" y="5"/>
                </a:cxn>
                <a:cxn ang="0">
                  <a:pos x="457" y="10"/>
                </a:cxn>
                <a:cxn ang="0">
                  <a:pos x="448" y="37"/>
                </a:cxn>
                <a:cxn ang="0">
                  <a:pos x="228" y="34"/>
                </a:cxn>
                <a:cxn ang="0">
                  <a:pos x="3" y="30"/>
                </a:cxn>
              </a:cxnLst>
              <a:rect l="0" t="0" r="r" b="b"/>
              <a:pathLst>
                <a:path w="690" h="445">
                  <a:moveTo>
                    <a:pt x="3" y="30"/>
                  </a:moveTo>
                  <a:lnTo>
                    <a:pt x="0" y="41"/>
                  </a:lnTo>
                  <a:lnTo>
                    <a:pt x="21" y="58"/>
                  </a:lnTo>
                  <a:lnTo>
                    <a:pt x="18" y="67"/>
                  </a:lnTo>
                  <a:lnTo>
                    <a:pt x="23" y="74"/>
                  </a:lnTo>
                  <a:lnTo>
                    <a:pt x="14" y="86"/>
                  </a:lnTo>
                  <a:lnTo>
                    <a:pt x="29" y="79"/>
                  </a:lnTo>
                  <a:lnTo>
                    <a:pt x="39" y="72"/>
                  </a:lnTo>
                  <a:lnTo>
                    <a:pt x="38" y="63"/>
                  </a:lnTo>
                  <a:lnTo>
                    <a:pt x="46" y="68"/>
                  </a:lnTo>
                  <a:lnTo>
                    <a:pt x="52" y="60"/>
                  </a:lnTo>
                  <a:lnTo>
                    <a:pt x="60" y="67"/>
                  </a:lnTo>
                  <a:lnTo>
                    <a:pt x="41" y="78"/>
                  </a:lnTo>
                  <a:lnTo>
                    <a:pt x="87" y="68"/>
                  </a:lnTo>
                  <a:lnTo>
                    <a:pt x="95" y="60"/>
                  </a:lnTo>
                  <a:lnTo>
                    <a:pt x="103" y="65"/>
                  </a:lnTo>
                  <a:lnTo>
                    <a:pt x="118" y="61"/>
                  </a:lnTo>
                  <a:lnTo>
                    <a:pt x="126" y="66"/>
                  </a:lnTo>
                  <a:lnTo>
                    <a:pt x="96" y="68"/>
                  </a:lnTo>
                  <a:lnTo>
                    <a:pt x="104" y="71"/>
                  </a:lnTo>
                  <a:lnTo>
                    <a:pt x="140" y="76"/>
                  </a:lnTo>
                  <a:lnTo>
                    <a:pt x="159" y="88"/>
                  </a:lnTo>
                  <a:lnTo>
                    <a:pt x="155" y="73"/>
                  </a:lnTo>
                  <a:lnTo>
                    <a:pt x="164" y="84"/>
                  </a:lnTo>
                  <a:lnTo>
                    <a:pt x="179" y="86"/>
                  </a:lnTo>
                  <a:lnTo>
                    <a:pt x="167" y="89"/>
                  </a:lnTo>
                  <a:lnTo>
                    <a:pt x="192" y="100"/>
                  </a:lnTo>
                  <a:lnTo>
                    <a:pt x="199" y="109"/>
                  </a:lnTo>
                  <a:lnTo>
                    <a:pt x="200" y="117"/>
                  </a:lnTo>
                  <a:lnTo>
                    <a:pt x="188" y="107"/>
                  </a:lnTo>
                  <a:lnTo>
                    <a:pt x="194" y="121"/>
                  </a:lnTo>
                  <a:lnTo>
                    <a:pt x="212" y="115"/>
                  </a:lnTo>
                  <a:lnTo>
                    <a:pt x="224" y="115"/>
                  </a:lnTo>
                  <a:lnTo>
                    <a:pt x="232" y="109"/>
                  </a:lnTo>
                  <a:lnTo>
                    <a:pt x="235" y="111"/>
                  </a:lnTo>
                  <a:lnTo>
                    <a:pt x="261" y="97"/>
                  </a:lnTo>
                  <a:lnTo>
                    <a:pt x="278" y="96"/>
                  </a:lnTo>
                  <a:lnTo>
                    <a:pt x="273" y="91"/>
                  </a:lnTo>
                  <a:lnTo>
                    <a:pt x="282" y="78"/>
                  </a:lnTo>
                  <a:lnTo>
                    <a:pt x="307" y="77"/>
                  </a:lnTo>
                  <a:lnTo>
                    <a:pt x="332" y="89"/>
                  </a:lnTo>
                  <a:lnTo>
                    <a:pt x="346" y="103"/>
                  </a:lnTo>
                  <a:lnTo>
                    <a:pt x="358" y="106"/>
                  </a:lnTo>
                  <a:lnTo>
                    <a:pt x="362" y="117"/>
                  </a:lnTo>
                  <a:lnTo>
                    <a:pt x="379" y="127"/>
                  </a:lnTo>
                  <a:lnTo>
                    <a:pt x="384" y="133"/>
                  </a:lnTo>
                  <a:lnTo>
                    <a:pt x="392" y="140"/>
                  </a:lnTo>
                  <a:lnTo>
                    <a:pt x="415" y="141"/>
                  </a:lnTo>
                  <a:lnTo>
                    <a:pt x="423" y="154"/>
                  </a:lnTo>
                  <a:lnTo>
                    <a:pt x="436" y="178"/>
                  </a:lnTo>
                  <a:lnTo>
                    <a:pt x="428" y="222"/>
                  </a:lnTo>
                  <a:lnTo>
                    <a:pt x="430" y="248"/>
                  </a:lnTo>
                  <a:lnTo>
                    <a:pt x="445" y="256"/>
                  </a:lnTo>
                  <a:lnTo>
                    <a:pt x="446" y="244"/>
                  </a:lnTo>
                  <a:lnTo>
                    <a:pt x="437" y="239"/>
                  </a:lnTo>
                  <a:lnTo>
                    <a:pt x="437" y="230"/>
                  </a:lnTo>
                  <a:lnTo>
                    <a:pt x="443" y="234"/>
                  </a:lnTo>
                  <a:lnTo>
                    <a:pt x="453" y="235"/>
                  </a:lnTo>
                  <a:lnTo>
                    <a:pt x="455" y="244"/>
                  </a:lnTo>
                  <a:lnTo>
                    <a:pt x="460" y="235"/>
                  </a:lnTo>
                  <a:lnTo>
                    <a:pt x="467" y="244"/>
                  </a:lnTo>
                  <a:lnTo>
                    <a:pt x="449" y="272"/>
                  </a:lnTo>
                  <a:lnTo>
                    <a:pt x="446" y="278"/>
                  </a:lnTo>
                  <a:lnTo>
                    <a:pt x="459" y="281"/>
                  </a:lnTo>
                  <a:lnTo>
                    <a:pt x="469" y="304"/>
                  </a:lnTo>
                  <a:lnTo>
                    <a:pt x="480" y="316"/>
                  </a:lnTo>
                  <a:lnTo>
                    <a:pt x="489" y="325"/>
                  </a:lnTo>
                  <a:lnTo>
                    <a:pt x="499" y="324"/>
                  </a:lnTo>
                  <a:lnTo>
                    <a:pt x="489" y="310"/>
                  </a:lnTo>
                  <a:lnTo>
                    <a:pt x="497" y="313"/>
                  </a:lnTo>
                  <a:lnTo>
                    <a:pt x="508" y="310"/>
                  </a:lnTo>
                  <a:lnTo>
                    <a:pt x="501" y="316"/>
                  </a:lnTo>
                  <a:lnTo>
                    <a:pt x="507" y="328"/>
                  </a:lnTo>
                  <a:lnTo>
                    <a:pt x="512" y="343"/>
                  </a:lnTo>
                  <a:lnTo>
                    <a:pt x="528" y="350"/>
                  </a:lnTo>
                  <a:lnTo>
                    <a:pt x="531" y="359"/>
                  </a:lnTo>
                  <a:lnTo>
                    <a:pt x="546" y="388"/>
                  </a:lnTo>
                  <a:lnTo>
                    <a:pt x="565" y="389"/>
                  </a:lnTo>
                  <a:lnTo>
                    <a:pt x="581" y="397"/>
                  </a:lnTo>
                  <a:lnTo>
                    <a:pt x="606" y="426"/>
                  </a:lnTo>
                  <a:lnTo>
                    <a:pt x="627" y="430"/>
                  </a:lnTo>
                  <a:lnTo>
                    <a:pt x="627" y="436"/>
                  </a:lnTo>
                  <a:lnTo>
                    <a:pt x="622" y="439"/>
                  </a:lnTo>
                  <a:lnTo>
                    <a:pt x="606" y="433"/>
                  </a:lnTo>
                  <a:lnTo>
                    <a:pt x="610" y="444"/>
                  </a:lnTo>
                  <a:lnTo>
                    <a:pt x="629" y="439"/>
                  </a:lnTo>
                  <a:lnTo>
                    <a:pt x="646" y="440"/>
                  </a:lnTo>
                  <a:lnTo>
                    <a:pt x="657" y="432"/>
                  </a:lnTo>
                  <a:lnTo>
                    <a:pt x="669" y="432"/>
                  </a:lnTo>
                  <a:lnTo>
                    <a:pt x="679" y="419"/>
                  </a:lnTo>
                  <a:lnTo>
                    <a:pt x="675" y="400"/>
                  </a:lnTo>
                  <a:lnTo>
                    <a:pt x="682" y="381"/>
                  </a:lnTo>
                  <a:lnTo>
                    <a:pt x="689" y="382"/>
                  </a:lnTo>
                  <a:lnTo>
                    <a:pt x="682" y="310"/>
                  </a:lnTo>
                  <a:lnTo>
                    <a:pt x="675" y="290"/>
                  </a:lnTo>
                  <a:lnTo>
                    <a:pt x="600" y="186"/>
                  </a:lnTo>
                  <a:lnTo>
                    <a:pt x="582" y="152"/>
                  </a:lnTo>
                  <a:lnTo>
                    <a:pt x="589" y="154"/>
                  </a:lnTo>
                  <a:lnTo>
                    <a:pt x="543" y="88"/>
                  </a:lnTo>
                  <a:lnTo>
                    <a:pt x="507" y="20"/>
                  </a:lnTo>
                  <a:lnTo>
                    <a:pt x="507" y="7"/>
                  </a:lnTo>
                  <a:lnTo>
                    <a:pt x="497" y="5"/>
                  </a:lnTo>
                  <a:lnTo>
                    <a:pt x="467" y="0"/>
                  </a:lnTo>
                  <a:lnTo>
                    <a:pt x="457" y="10"/>
                  </a:lnTo>
                  <a:lnTo>
                    <a:pt x="464" y="39"/>
                  </a:lnTo>
                  <a:lnTo>
                    <a:pt x="448" y="37"/>
                  </a:lnTo>
                  <a:lnTo>
                    <a:pt x="446" y="24"/>
                  </a:lnTo>
                  <a:lnTo>
                    <a:pt x="228" y="34"/>
                  </a:lnTo>
                  <a:lnTo>
                    <a:pt x="212" y="13"/>
                  </a:lnTo>
                  <a:lnTo>
                    <a:pt x="3" y="30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65D7A2BC-D6B1-4E55-8CAA-DDCA96AC5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684" y="1912626"/>
              <a:ext cx="669840" cy="1216192"/>
            </a:xfrm>
            <a:custGeom>
              <a:avLst/>
              <a:gdLst/>
              <a:ahLst/>
              <a:cxnLst>
                <a:cxn ang="0">
                  <a:pos x="0" y="551"/>
                </a:cxn>
                <a:cxn ang="0">
                  <a:pos x="34" y="417"/>
                </a:cxn>
                <a:cxn ang="0">
                  <a:pos x="54" y="383"/>
                </a:cxn>
                <a:cxn ang="0">
                  <a:pos x="37" y="365"/>
                </a:cxn>
                <a:cxn ang="0">
                  <a:pos x="40" y="350"/>
                </a:cxn>
                <a:cxn ang="0">
                  <a:pos x="70" y="328"/>
                </a:cxn>
                <a:cxn ang="0">
                  <a:pos x="94" y="296"/>
                </a:cxn>
                <a:cxn ang="0">
                  <a:pos x="112" y="269"/>
                </a:cxn>
                <a:cxn ang="0">
                  <a:pos x="98" y="249"/>
                </a:cxn>
                <a:cxn ang="0">
                  <a:pos x="91" y="236"/>
                </a:cxn>
                <a:cxn ang="0">
                  <a:pos x="94" y="200"/>
                </a:cxn>
                <a:cxn ang="0">
                  <a:pos x="151" y="0"/>
                </a:cxn>
                <a:cxn ang="0">
                  <a:pos x="210" y="11"/>
                </a:cxn>
                <a:cxn ang="0">
                  <a:pos x="190" y="89"/>
                </a:cxn>
                <a:cxn ang="0">
                  <a:pos x="203" y="116"/>
                </a:cxn>
                <a:cxn ang="0">
                  <a:pos x="206" y="133"/>
                </a:cxn>
                <a:cxn ang="0">
                  <a:pos x="198" y="137"/>
                </a:cxn>
                <a:cxn ang="0">
                  <a:pos x="220" y="156"/>
                </a:cxn>
                <a:cxn ang="0">
                  <a:pos x="246" y="206"/>
                </a:cxn>
                <a:cxn ang="0">
                  <a:pos x="254" y="203"/>
                </a:cxn>
                <a:cxn ang="0">
                  <a:pos x="254" y="210"/>
                </a:cxn>
                <a:cxn ang="0">
                  <a:pos x="265" y="215"/>
                </a:cxn>
                <a:cxn ang="0">
                  <a:pos x="273" y="215"/>
                </a:cxn>
                <a:cxn ang="0">
                  <a:pos x="254" y="251"/>
                </a:cxn>
                <a:cxn ang="0">
                  <a:pos x="255" y="275"/>
                </a:cxn>
                <a:cxn ang="0">
                  <a:pos x="239" y="299"/>
                </a:cxn>
                <a:cxn ang="0">
                  <a:pos x="251" y="311"/>
                </a:cxn>
                <a:cxn ang="0">
                  <a:pos x="281" y="296"/>
                </a:cxn>
                <a:cxn ang="0">
                  <a:pos x="303" y="374"/>
                </a:cxn>
                <a:cxn ang="0">
                  <a:pos x="316" y="377"/>
                </a:cxn>
                <a:cxn ang="0">
                  <a:pos x="320" y="401"/>
                </a:cxn>
                <a:cxn ang="0">
                  <a:pos x="332" y="412"/>
                </a:cxn>
                <a:cxn ang="0">
                  <a:pos x="342" y="402"/>
                </a:cxn>
                <a:cxn ang="0">
                  <a:pos x="361" y="409"/>
                </a:cxn>
                <a:cxn ang="0">
                  <a:pos x="374" y="403"/>
                </a:cxn>
                <a:cxn ang="0">
                  <a:pos x="417" y="409"/>
                </a:cxn>
                <a:cxn ang="0">
                  <a:pos x="425" y="412"/>
                </a:cxn>
                <a:cxn ang="0">
                  <a:pos x="436" y="396"/>
                </a:cxn>
                <a:cxn ang="0">
                  <a:pos x="450" y="421"/>
                </a:cxn>
                <a:cxn ang="0">
                  <a:pos x="412" y="623"/>
                </a:cxn>
                <a:cxn ang="0">
                  <a:pos x="203" y="589"/>
                </a:cxn>
                <a:cxn ang="0">
                  <a:pos x="0" y="551"/>
                </a:cxn>
              </a:cxnLst>
              <a:rect l="0" t="0" r="r" b="b"/>
              <a:pathLst>
                <a:path w="451" h="624">
                  <a:moveTo>
                    <a:pt x="0" y="551"/>
                  </a:moveTo>
                  <a:lnTo>
                    <a:pt x="34" y="417"/>
                  </a:lnTo>
                  <a:lnTo>
                    <a:pt x="54" y="383"/>
                  </a:lnTo>
                  <a:lnTo>
                    <a:pt x="37" y="365"/>
                  </a:lnTo>
                  <a:lnTo>
                    <a:pt x="40" y="350"/>
                  </a:lnTo>
                  <a:lnTo>
                    <a:pt x="70" y="328"/>
                  </a:lnTo>
                  <a:lnTo>
                    <a:pt x="94" y="296"/>
                  </a:lnTo>
                  <a:lnTo>
                    <a:pt x="112" y="269"/>
                  </a:lnTo>
                  <a:lnTo>
                    <a:pt x="98" y="249"/>
                  </a:lnTo>
                  <a:lnTo>
                    <a:pt x="91" y="236"/>
                  </a:lnTo>
                  <a:lnTo>
                    <a:pt x="94" y="200"/>
                  </a:lnTo>
                  <a:lnTo>
                    <a:pt x="151" y="0"/>
                  </a:lnTo>
                  <a:lnTo>
                    <a:pt x="210" y="11"/>
                  </a:lnTo>
                  <a:lnTo>
                    <a:pt x="190" y="89"/>
                  </a:lnTo>
                  <a:lnTo>
                    <a:pt x="203" y="116"/>
                  </a:lnTo>
                  <a:lnTo>
                    <a:pt x="206" y="133"/>
                  </a:lnTo>
                  <a:lnTo>
                    <a:pt x="198" y="137"/>
                  </a:lnTo>
                  <a:lnTo>
                    <a:pt x="220" y="156"/>
                  </a:lnTo>
                  <a:lnTo>
                    <a:pt x="246" y="206"/>
                  </a:lnTo>
                  <a:lnTo>
                    <a:pt x="254" y="203"/>
                  </a:lnTo>
                  <a:lnTo>
                    <a:pt x="254" y="210"/>
                  </a:lnTo>
                  <a:lnTo>
                    <a:pt x="265" y="215"/>
                  </a:lnTo>
                  <a:lnTo>
                    <a:pt x="273" y="215"/>
                  </a:lnTo>
                  <a:lnTo>
                    <a:pt x="254" y="251"/>
                  </a:lnTo>
                  <a:lnTo>
                    <a:pt x="255" y="275"/>
                  </a:lnTo>
                  <a:lnTo>
                    <a:pt x="239" y="299"/>
                  </a:lnTo>
                  <a:lnTo>
                    <a:pt x="251" y="311"/>
                  </a:lnTo>
                  <a:lnTo>
                    <a:pt x="281" y="296"/>
                  </a:lnTo>
                  <a:lnTo>
                    <a:pt x="303" y="374"/>
                  </a:lnTo>
                  <a:lnTo>
                    <a:pt x="316" y="377"/>
                  </a:lnTo>
                  <a:lnTo>
                    <a:pt x="320" y="401"/>
                  </a:lnTo>
                  <a:lnTo>
                    <a:pt x="332" y="412"/>
                  </a:lnTo>
                  <a:lnTo>
                    <a:pt x="342" y="402"/>
                  </a:lnTo>
                  <a:lnTo>
                    <a:pt x="361" y="409"/>
                  </a:lnTo>
                  <a:lnTo>
                    <a:pt x="374" y="403"/>
                  </a:lnTo>
                  <a:lnTo>
                    <a:pt x="417" y="409"/>
                  </a:lnTo>
                  <a:lnTo>
                    <a:pt x="425" y="412"/>
                  </a:lnTo>
                  <a:lnTo>
                    <a:pt x="436" y="396"/>
                  </a:lnTo>
                  <a:lnTo>
                    <a:pt x="450" y="421"/>
                  </a:lnTo>
                  <a:lnTo>
                    <a:pt x="412" y="623"/>
                  </a:lnTo>
                  <a:lnTo>
                    <a:pt x="203" y="589"/>
                  </a:lnTo>
                  <a:lnTo>
                    <a:pt x="0" y="551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6A57BDD1-3E7B-4431-836E-986135B6E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172" y="3155809"/>
              <a:ext cx="441269" cy="885947"/>
            </a:xfrm>
            <a:custGeom>
              <a:avLst/>
              <a:gdLst/>
              <a:ahLst/>
              <a:cxnLst>
                <a:cxn ang="0">
                  <a:pos x="0" y="201"/>
                </a:cxn>
                <a:cxn ang="0">
                  <a:pos x="7" y="187"/>
                </a:cxn>
                <a:cxn ang="0">
                  <a:pos x="25" y="160"/>
                </a:cxn>
                <a:cxn ang="0">
                  <a:pos x="34" y="129"/>
                </a:cxn>
                <a:cxn ang="0">
                  <a:pos x="25" y="108"/>
                </a:cxn>
                <a:cxn ang="0">
                  <a:pos x="76" y="75"/>
                </a:cxn>
                <a:cxn ang="0">
                  <a:pos x="86" y="55"/>
                </a:cxn>
                <a:cxn ang="0">
                  <a:pos x="86" y="49"/>
                </a:cxn>
                <a:cxn ang="0">
                  <a:pos x="50" y="13"/>
                </a:cxn>
                <a:cxn ang="0">
                  <a:pos x="247" y="0"/>
                </a:cxn>
                <a:cxn ang="0">
                  <a:pos x="253" y="29"/>
                </a:cxn>
                <a:cxn ang="0">
                  <a:pos x="275" y="62"/>
                </a:cxn>
                <a:cxn ang="0">
                  <a:pos x="292" y="236"/>
                </a:cxn>
                <a:cxn ang="0">
                  <a:pos x="286" y="271"/>
                </a:cxn>
                <a:cxn ang="0">
                  <a:pos x="297" y="294"/>
                </a:cxn>
                <a:cxn ang="0">
                  <a:pos x="286" y="330"/>
                </a:cxn>
                <a:cxn ang="0">
                  <a:pos x="269" y="347"/>
                </a:cxn>
                <a:cxn ang="0">
                  <a:pos x="263" y="375"/>
                </a:cxn>
                <a:cxn ang="0">
                  <a:pos x="269" y="385"/>
                </a:cxn>
                <a:cxn ang="0">
                  <a:pos x="264" y="401"/>
                </a:cxn>
                <a:cxn ang="0">
                  <a:pos x="267" y="407"/>
                </a:cxn>
                <a:cxn ang="0">
                  <a:pos x="244" y="416"/>
                </a:cxn>
                <a:cxn ang="0">
                  <a:pos x="239" y="443"/>
                </a:cxn>
                <a:cxn ang="0">
                  <a:pos x="205" y="433"/>
                </a:cxn>
                <a:cxn ang="0">
                  <a:pos x="189" y="448"/>
                </a:cxn>
                <a:cxn ang="0">
                  <a:pos x="189" y="454"/>
                </a:cxn>
                <a:cxn ang="0">
                  <a:pos x="176" y="454"/>
                </a:cxn>
                <a:cxn ang="0">
                  <a:pos x="163" y="434"/>
                </a:cxn>
                <a:cxn ang="0">
                  <a:pos x="159" y="407"/>
                </a:cxn>
                <a:cxn ang="0">
                  <a:pos x="145" y="391"/>
                </a:cxn>
                <a:cxn ang="0">
                  <a:pos x="126" y="384"/>
                </a:cxn>
                <a:cxn ang="0">
                  <a:pos x="101" y="368"/>
                </a:cxn>
                <a:cxn ang="0">
                  <a:pos x="93" y="343"/>
                </a:cxn>
                <a:cxn ang="0">
                  <a:pos x="106" y="311"/>
                </a:cxn>
                <a:cxn ang="0">
                  <a:pos x="94" y="304"/>
                </a:cxn>
                <a:cxn ang="0">
                  <a:pos x="65" y="305"/>
                </a:cxn>
                <a:cxn ang="0">
                  <a:pos x="58" y="282"/>
                </a:cxn>
                <a:cxn ang="0">
                  <a:pos x="12" y="238"/>
                </a:cxn>
                <a:cxn ang="0">
                  <a:pos x="0" y="201"/>
                </a:cxn>
              </a:cxnLst>
              <a:rect l="0" t="0" r="r" b="b"/>
              <a:pathLst>
                <a:path w="298" h="455">
                  <a:moveTo>
                    <a:pt x="0" y="201"/>
                  </a:moveTo>
                  <a:lnTo>
                    <a:pt x="7" y="187"/>
                  </a:lnTo>
                  <a:lnTo>
                    <a:pt x="25" y="160"/>
                  </a:lnTo>
                  <a:lnTo>
                    <a:pt x="34" y="129"/>
                  </a:lnTo>
                  <a:lnTo>
                    <a:pt x="25" y="108"/>
                  </a:lnTo>
                  <a:lnTo>
                    <a:pt x="76" y="75"/>
                  </a:lnTo>
                  <a:lnTo>
                    <a:pt x="86" y="55"/>
                  </a:lnTo>
                  <a:lnTo>
                    <a:pt x="86" y="49"/>
                  </a:lnTo>
                  <a:lnTo>
                    <a:pt x="50" y="13"/>
                  </a:lnTo>
                  <a:lnTo>
                    <a:pt x="247" y="0"/>
                  </a:lnTo>
                  <a:lnTo>
                    <a:pt x="253" y="29"/>
                  </a:lnTo>
                  <a:lnTo>
                    <a:pt x="275" y="62"/>
                  </a:lnTo>
                  <a:lnTo>
                    <a:pt x="292" y="236"/>
                  </a:lnTo>
                  <a:lnTo>
                    <a:pt x="286" y="271"/>
                  </a:lnTo>
                  <a:lnTo>
                    <a:pt x="297" y="294"/>
                  </a:lnTo>
                  <a:lnTo>
                    <a:pt x="286" y="330"/>
                  </a:lnTo>
                  <a:lnTo>
                    <a:pt x="269" y="347"/>
                  </a:lnTo>
                  <a:lnTo>
                    <a:pt x="263" y="375"/>
                  </a:lnTo>
                  <a:lnTo>
                    <a:pt x="269" y="385"/>
                  </a:lnTo>
                  <a:lnTo>
                    <a:pt x="264" y="401"/>
                  </a:lnTo>
                  <a:lnTo>
                    <a:pt x="267" y="407"/>
                  </a:lnTo>
                  <a:lnTo>
                    <a:pt x="244" y="416"/>
                  </a:lnTo>
                  <a:lnTo>
                    <a:pt x="239" y="443"/>
                  </a:lnTo>
                  <a:lnTo>
                    <a:pt x="205" y="433"/>
                  </a:lnTo>
                  <a:lnTo>
                    <a:pt x="189" y="448"/>
                  </a:lnTo>
                  <a:lnTo>
                    <a:pt x="189" y="454"/>
                  </a:lnTo>
                  <a:lnTo>
                    <a:pt x="176" y="454"/>
                  </a:lnTo>
                  <a:lnTo>
                    <a:pt x="163" y="434"/>
                  </a:lnTo>
                  <a:lnTo>
                    <a:pt x="159" y="407"/>
                  </a:lnTo>
                  <a:lnTo>
                    <a:pt x="145" y="391"/>
                  </a:lnTo>
                  <a:lnTo>
                    <a:pt x="126" y="384"/>
                  </a:lnTo>
                  <a:lnTo>
                    <a:pt x="101" y="368"/>
                  </a:lnTo>
                  <a:lnTo>
                    <a:pt x="93" y="343"/>
                  </a:lnTo>
                  <a:lnTo>
                    <a:pt x="106" y="311"/>
                  </a:lnTo>
                  <a:lnTo>
                    <a:pt x="94" y="304"/>
                  </a:lnTo>
                  <a:lnTo>
                    <a:pt x="65" y="305"/>
                  </a:lnTo>
                  <a:lnTo>
                    <a:pt x="58" y="282"/>
                  </a:lnTo>
                  <a:lnTo>
                    <a:pt x="12" y="238"/>
                  </a:lnTo>
                  <a:lnTo>
                    <a:pt x="0" y="201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BA7101AD-AC3F-4829-A889-16C70B2D3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665" y="3022441"/>
              <a:ext cx="666666" cy="49854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" y="24"/>
                </a:cxn>
                <a:cxn ang="0">
                  <a:pos x="6" y="39"/>
                </a:cxn>
                <a:cxn ang="0">
                  <a:pos x="3" y="52"/>
                </a:cxn>
                <a:cxn ang="0">
                  <a:pos x="7" y="90"/>
                </a:cxn>
                <a:cxn ang="0">
                  <a:pos x="26" y="138"/>
                </a:cxn>
                <a:cxn ang="0">
                  <a:pos x="28" y="154"/>
                </a:cxn>
                <a:cxn ang="0">
                  <a:pos x="40" y="179"/>
                </a:cxn>
                <a:cxn ang="0">
                  <a:pos x="48" y="217"/>
                </a:cxn>
                <a:cxn ang="0">
                  <a:pos x="43" y="228"/>
                </a:cxn>
                <a:cxn ang="0">
                  <a:pos x="52" y="241"/>
                </a:cxn>
                <a:cxn ang="0">
                  <a:pos x="343" y="237"/>
                </a:cxn>
                <a:cxn ang="0">
                  <a:pos x="368" y="255"/>
                </a:cxn>
                <a:cxn ang="0">
                  <a:pos x="386" y="228"/>
                </a:cxn>
                <a:cxn ang="0">
                  <a:pos x="396" y="196"/>
                </a:cxn>
                <a:cxn ang="0">
                  <a:pos x="387" y="175"/>
                </a:cxn>
                <a:cxn ang="0">
                  <a:pos x="438" y="142"/>
                </a:cxn>
                <a:cxn ang="0">
                  <a:pos x="448" y="123"/>
                </a:cxn>
                <a:cxn ang="0">
                  <a:pos x="448" y="117"/>
                </a:cxn>
                <a:cxn ang="0">
                  <a:pos x="412" y="80"/>
                </a:cxn>
                <a:cxn ang="0">
                  <a:pos x="374" y="40"/>
                </a:cxn>
                <a:cxn ang="0">
                  <a:pos x="369" y="0"/>
                </a:cxn>
                <a:cxn ang="0">
                  <a:pos x="7" y="5"/>
                </a:cxn>
                <a:cxn ang="0">
                  <a:pos x="0" y="4"/>
                </a:cxn>
              </a:cxnLst>
              <a:rect l="0" t="0" r="r" b="b"/>
              <a:pathLst>
                <a:path w="449" h="256">
                  <a:moveTo>
                    <a:pt x="0" y="4"/>
                  </a:moveTo>
                  <a:lnTo>
                    <a:pt x="1" y="24"/>
                  </a:lnTo>
                  <a:lnTo>
                    <a:pt x="6" y="39"/>
                  </a:lnTo>
                  <a:lnTo>
                    <a:pt x="3" y="52"/>
                  </a:lnTo>
                  <a:lnTo>
                    <a:pt x="7" y="90"/>
                  </a:lnTo>
                  <a:lnTo>
                    <a:pt x="26" y="138"/>
                  </a:lnTo>
                  <a:lnTo>
                    <a:pt x="28" y="154"/>
                  </a:lnTo>
                  <a:lnTo>
                    <a:pt x="40" y="179"/>
                  </a:lnTo>
                  <a:lnTo>
                    <a:pt x="48" y="217"/>
                  </a:lnTo>
                  <a:lnTo>
                    <a:pt x="43" y="228"/>
                  </a:lnTo>
                  <a:lnTo>
                    <a:pt x="52" y="241"/>
                  </a:lnTo>
                  <a:lnTo>
                    <a:pt x="343" y="237"/>
                  </a:lnTo>
                  <a:lnTo>
                    <a:pt x="368" y="255"/>
                  </a:lnTo>
                  <a:lnTo>
                    <a:pt x="386" y="228"/>
                  </a:lnTo>
                  <a:lnTo>
                    <a:pt x="396" y="196"/>
                  </a:lnTo>
                  <a:lnTo>
                    <a:pt x="387" y="175"/>
                  </a:lnTo>
                  <a:lnTo>
                    <a:pt x="438" y="142"/>
                  </a:lnTo>
                  <a:lnTo>
                    <a:pt x="448" y="123"/>
                  </a:lnTo>
                  <a:lnTo>
                    <a:pt x="448" y="117"/>
                  </a:lnTo>
                  <a:lnTo>
                    <a:pt x="412" y="80"/>
                  </a:lnTo>
                  <a:lnTo>
                    <a:pt x="374" y="40"/>
                  </a:lnTo>
                  <a:lnTo>
                    <a:pt x="369" y="0"/>
                  </a:lnTo>
                  <a:lnTo>
                    <a:pt x="7" y="5"/>
                  </a:lnTo>
                  <a:lnTo>
                    <a:pt x="0" y="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9438C91A-D4BE-4FD3-8FD2-9F908B74E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269" y="3565440"/>
              <a:ext cx="831745" cy="501719"/>
            </a:xfrm>
            <a:custGeom>
              <a:avLst/>
              <a:gdLst/>
              <a:ahLst/>
              <a:cxnLst>
                <a:cxn ang="0">
                  <a:pos x="0" y="244"/>
                </a:cxn>
                <a:cxn ang="0">
                  <a:pos x="19" y="0"/>
                </a:cxn>
                <a:cxn ang="0">
                  <a:pos x="228" y="11"/>
                </a:cxn>
                <a:cxn ang="0">
                  <a:pos x="504" y="14"/>
                </a:cxn>
                <a:cxn ang="0">
                  <a:pos x="520" y="24"/>
                </a:cxn>
                <a:cxn ang="0">
                  <a:pos x="526" y="21"/>
                </a:cxn>
                <a:cxn ang="0">
                  <a:pos x="536" y="29"/>
                </a:cxn>
                <a:cxn ang="0">
                  <a:pos x="539" y="35"/>
                </a:cxn>
                <a:cxn ang="0">
                  <a:pos x="528" y="35"/>
                </a:cxn>
                <a:cxn ang="0">
                  <a:pos x="521" y="51"/>
                </a:cxn>
                <a:cxn ang="0">
                  <a:pos x="542" y="79"/>
                </a:cxn>
                <a:cxn ang="0">
                  <a:pos x="559" y="85"/>
                </a:cxn>
                <a:cxn ang="0">
                  <a:pos x="555" y="256"/>
                </a:cxn>
                <a:cxn ang="0">
                  <a:pos x="320" y="257"/>
                </a:cxn>
                <a:cxn ang="0">
                  <a:pos x="0" y="244"/>
                </a:cxn>
              </a:cxnLst>
              <a:rect l="0" t="0" r="r" b="b"/>
              <a:pathLst>
                <a:path w="560" h="258">
                  <a:moveTo>
                    <a:pt x="0" y="244"/>
                  </a:moveTo>
                  <a:lnTo>
                    <a:pt x="19" y="0"/>
                  </a:lnTo>
                  <a:lnTo>
                    <a:pt x="228" y="11"/>
                  </a:lnTo>
                  <a:lnTo>
                    <a:pt x="504" y="14"/>
                  </a:lnTo>
                  <a:lnTo>
                    <a:pt x="520" y="24"/>
                  </a:lnTo>
                  <a:lnTo>
                    <a:pt x="526" y="21"/>
                  </a:lnTo>
                  <a:lnTo>
                    <a:pt x="536" y="29"/>
                  </a:lnTo>
                  <a:lnTo>
                    <a:pt x="539" y="35"/>
                  </a:lnTo>
                  <a:lnTo>
                    <a:pt x="528" y="35"/>
                  </a:lnTo>
                  <a:lnTo>
                    <a:pt x="521" y="51"/>
                  </a:lnTo>
                  <a:lnTo>
                    <a:pt x="542" y="79"/>
                  </a:lnTo>
                  <a:lnTo>
                    <a:pt x="559" y="85"/>
                  </a:lnTo>
                  <a:lnTo>
                    <a:pt x="555" y="256"/>
                  </a:lnTo>
                  <a:lnTo>
                    <a:pt x="320" y="257"/>
                  </a:lnTo>
                  <a:lnTo>
                    <a:pt x="0" y="24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D3BB73EF-3419-4EA1-AE45-E8D02FDD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902" y="3657528"/>
              <a:ext cx="817458" cy="469965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6" y="227"/>
                </a:cxn>
                <a:cxn ang="0">
                  <a:pos x="18" y="225"/>
                </a:cxn>
                <a:cxn ang="0">
                  <a:pos x="22" y="198"/>
                </a:cxn>
                <a:cxn ang="0">
                  <a:pos x="16" y="196"/>
                </a:cxn>
                <a:cxn ang="0">
                  <a:pos x="15" y="191"/>
                </a:cxn>
                <a:cxn ang="0">
                  <a:pos x="31" y="176"/>
                </a:cxn>
                <a:cxn ang="0">
                  <a:pos x="66" y="186"/>
                </a:cxn>
                <a:cxn ang="0">
                  <a:pos x="70" y="159"/>
                </a:cxn>
                <a:cxn ang="0">
                  <a:pos x="94" y="150"/>
                </a:cxn>
                <a:cxn ang="0">
                  <a:pos x="90" y="144"/>
                </a:cxn>
                <a:cxn ang="0">
                  <a:pos x="95" y="127"/>
                </a:cxn>
                <a:cxn ang="0">
                  <a:pos x="102" y="118"/>
                </a:cxn>
                <a:cxn ang="0">
                  <a:pos x="138" y="112"/>
                </a:cxn>
                <a:cxn ang="0">
                  <a:pos x="146" y="115"/>
                </a:cxn>
                <a:cxn ang="0">
                  <a:pos x="186" y="104"/>
                </a:cxn>
                <a:cxn ang="0">
                  <a:pos x="198" y="114"/>
                </a:cxn>
                <a:cxn ang="0">
                  <a:pos x="208" y="90"/>
                </a:cxn>
                <a:cxn ang="0">
                  <a:pos x="221" y="84"/>
                </a:cxn>
                <a:cxn ang="0">
                  <a:pos x="249" y="98"/>
                </a:cxn>
                <a:cxn ang="0">
                  <a:pos x="252" y="84"/>
                </a:cxn>
                <a:cxn ang="0">
                  <a:pos x="279" y="53"/>
                </a:cxn>
                <a:cxn ang="0">
                  <a:pos x="286" y="38"/>
                </a:cxn>
                <a:cxn ang="0">
                  <a:pos x="297" y="39"/>
                </a:cxn>
                <a:cxn ang="0">
                  <a:pos x="322" y="23"/>
                </a:cxn>
                <a:cxn ang="0">
                  <a:pos x="318" y="9"/>
                </a:cxn>
                <a:cxn ang="0">
                  <a:pos x="321" y="2"/>
                </a:cxn>
                <a:cxn ang="0">
                  <a:pos x="344" y="0"/>
                </a:cxn>
                <a:cxn ang="0">
                  <a:pos x="360" y="6"/>
                </a:cxn>
                <a:cxn ang="0">
                  <a:pos x="367" y="21"/>
                </a:cxn>
                <a:cxn ang="0">
                  <a:pos x="391" y="25"/>
                </a:cxn>
                <a:cxn ang="0">
                  <a:pos x="409" y="30"/>
                </a:cxn>
                <a:cxn ang="0">
                  <a:pos x="442" y="29"/>
                </a:cxn>
                <a:cxn ang="0">
                  <a:pos x="457" y="21"/>
                </a:cxn>
                <a:cxn ang="0">
                  <a:pos x="494" y="40"/>
                </a:cxn>
                <a:cxn ang="0">
                  <a:pos x="507" y="79"/>
                </a:cxn>
                <a:cxn ang="0">
                  <a:pos x="522" y="91"/>
                </a:cxn>
                <a:cxn ang="0">
                  <a:pos x="550" y="106"/>
                </a:cxn>
                <a:cxn ang="0">
                  <a:pos x="530" y="127"/>
                </a:cxn>
                <a:cxn ang="0">
                  <a:pos x="510" y="137"/>
                </a:cxn>
                <a:cxn ang="0">
                  <a:pos x="491" y="158"/>
                </a:cxn>
                <a:cxn ang="0">
                  <a:pos x="491" y="164"/>
                </a:cxn>
                <a:cxn ang="0">
                  <a:pos x="437" y="196"/>
                </a:cxn>
                <a:cxn ang="0">
                  <a:pos x="133" y="218"/>
                </a:cxn>
                <a:cxn ang="0">
                  <a:pos x="102" y="218"/>
                </a:cxn>
                <a:cxn ang="0">
                  <a:pos x="102" y="233"/>
                </a:cxn>
                <a:cxn ang="0">
                  <a:pos x="0" y="240"/>
                </a:cxn>
              </a:cxnLst>
              <a:rect l="0" t="0" r="r" b="b"/>
              <a:pathLst>
                <a:path w="551" h="241">
                  <a:moveTo>
                    <a:pt x="0" y="240"/>
                  </a:moveTo>
                  <a:lnTo>
                    <a:pt x="6" y="227"/>
                  </a:lnTo>
                  <a:lnTo>
                    <a:pt x="18" y="225"/>
                  </a:lnTo>
                  <a:lnTo>
                    <a:pt x="22" y="198"/>
                  </a:lnTo>
                  <a:lnTo>
                    <a:pt x="16" y="196"/>
                  </a:lnTo>
                  <a:lnTo>
                    <a:pt x="15" y="191"/>
                  </a:lnTo>
                  <a:lnTo>
                    <a:pt x="31" y="176"/>
                  </a:lnTo>
                  <a:lnTo>
                    <a:pt x="66" y="186"/>
                  </a:lnTo>
                  <a:lnTo>
                    <a:pt x="70" y="159"/>
                  </a:lnTo>
                  <a:lnTo>
                    <a:pt x="94" y="150"/>
                  </a:lnTo>
                  <a:lnTo>
                    <a:pt x="90" y="144"/>
                  </a:lnTo>
                  <a:lnTo>
                    <a:pt x="95" y="127"/>
                  </a:lnTo>
                  <a:lnTo>
                    <a:pt x="102" y="118"/>
                  </a:lnTo>
                  <a:lnTo>
                    <a:pt x="138" y="112"/>
                  </a:lnTo>
                  <a:lnTo>
                    <a:pt x="146" y="115"/>
                  </a:lnTo>
                  <a:lnTo>
                    <a:pt x="186" y="104"/>
                  </a:lnTo>
                  <a:lnTo>
                    <a:pt x="198" y="114"/>
                  </a:lnTo>
                  <a:lnTo>
                    <a:pt x="208" y="90"/>
                  </a:lnTo>
                  <a:lnTo>
                    <a:pt x="221" y="84"/>
                  </a:lnTo>
                  <a:lnTo>
                    <a:pt x="249" y="98"/>
                  </a:lnTo>
                  <a:lnTo>
                    <a:pt x="252" y="84"/>
                  </a:lnTo>
                  <a:lnTo>
                    <a:pt x="279" y="53"/>
                  </a:lnTo>
                  <a:lnTo>
                    <a:pt x="286" y="38"/>
                  </a:lnTo>
                  <a:lnTo>
                    <a:pt x="297" y="39"/>
                  </a:lnTo>
                  <a:lnTo>
                    <a:pt x="322" y="23"/>
                  </a:lnTo>
                  <a:lnTo>
                    <a:pt x="318" y="9"/>
                  </a:lnTo>
                  <a:lnTo>
                    <a:pt x="321" y="2"/>
                  </a:lnTo>
                  <a:lnTo>
                    <a:pt x="344" y="0"/>
                  </a:lnTo>
                  <a:lnTo>
                    <a:pt x="360" y="6"/>
                  </a:lnTo>
                  <a:lnTo>
                    <a:pt x="367" y="21"/>
                  </a:lnTo>
                  <a:lnTo>
                    <a:pt x="391" y="25"/>
                  </a:lnTo>
                  <a:lnTo>
                    <a:pt x="409" y="30"/>
                  </a:lnTo>
                  <a:lnTo>
                    <a:pt x="442" y="29"/>
                  </a:lnTo>
                  <a:lnTo>
                    <a:pt x="457" y="21"/>
                  </a:lnTo>
                  <a:lnTo>
                    <a:pt x="494" y="40"/>
                  </a:lnTo>
                  <a:lnTo>
                    <a:pt x="507" y="79"/>
                  </a:lnTo>
                  <a:lnTo>
                    <a:pt x="522" y="91"/>
                  </a:lnTo>
                  <a:lnTo>
                    <a:pt x="550" y="106"/>
                  </a:lnTo>
                  <a:lnTo>
                    <a:pt x="530" y="127"/>
                  </a:lnTo>
                  <a:lnTo>
                    <a:pt x="510" y="137"/>
                  </a:lnTo>
                  <a:lnTo>
                    <a:pt x="491" y="158"/>
                  </a:lnTo>
                  <a:lnTo>
                    <a:pt x="491" y="164"/>
                  </a:lnTo>
                  <a:lnTo>
                    <a:pt x="437" y="196"/>
                  </a:lnTo>
                  <a:lnTo>
                    <a:pt x="133" y="218"/>
                  </a:lnTo>
                  <a:lnTo>
                    <a:pt x="102" y="218"/>
                  </a:lnTo>
                  <a:lnTo>
                    <a:pt x="102" y="233"/>
                  </a:lnTo>
                  <a:lnTo>
                    <a:pt x="0" y="240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CEF532CD-9384-4DF5-A7B0-BCC4350B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442" y="4689545"/>
              <a:ext cx="630157" cy="627149"/>
            </a:xfrm>
            <a:custGeom>
              <a:avLst/>
              <a:gdLst/>
              <a:ahLst/>
              <a:cxnLst>
                <a:cxn ang="0">
                  <a:pos x="5" y="89"/>
                </a:cxn>
                <a:cxn ang="0">
                  <a:pos x="21" y="122"/>
                </a:cxn>
                <a:cxn ang="0">
                  <a:pos x="42" y="177"/>
                </a:cxn>
                <a:cxn ang="0">
                  <a:pos x="30" y="217"/>
                </a:cxn>
                <a:cxn ang="0">
                  <a:pos x="33" y="244"/>
                </a:cxn>
                <a:cxn ang="0">
                  <a:pos x="14" y="264"/>
                </a:cxn>
                <a:cxn ang="0">
                  <a:pos x="78" y="265"/>
                </a:cxn>
                <a:cxn ang="0">
                  <a:pos x="167" y="281"/>
                </a:cxn>
                <a:cxn ang="0">
                  <a:pos x="176" y="257"/>
                </a:cxn>
                <a:cxn ang="0">
                  <a:pos x="213" y="284"/>
                </a:cxn>
                <a:cxn ang="0">
                  <a:pos x="234" y="284"/>
                </a:cxn>
                <a:cxn ang="0">
                  <a:pos x="251" y="308"/>
                </a:cxn>
                <a:cxn ang="0">
                  <a:pos x="276" y="317"/>
                </a:cxn>
                <a:cxn ang="0">
                  <a:pos x="295" y="303"/>
                </a:cxn>
                <a:cxn ang="0">
                  <a:pos x="308" y="305"/>
                </a:cxn>
                <a:cxn ang="0">
                  <a:pos x="324" y="312"/>
                </a:cxn>
                <a:cxn ang="0">
                  <a:pos x="343" y="301"/>
                </a:cxn>
                <a:cxn ang="0">
                  <a:pos x="338" y="283"/>
                </a:cxn>
                <a:cxn ang="0">
                  <a:pos x="355" y="284"/>
                </a:cxn>
                <a:cxn ang="0">
                  <a:pos x="373" y="292"/>
                </a:cxn>
                <a:cxn ang="0">
                  <a:pos x="385" y="296"/>
                </a:cxn>
                <a:cxn ang="0">
                  <a:pos x="399" y="310"/>
                </a:cxn>
                <a:cxn ang="0">
                  <a:pos x="407" y="309"/>
                </a:cxn>
                <a:cxn ang="0">
                  <a:pos x="414" y="308"/>
                </a:cxn>
                <a:cxn ang="0">
                  <a:pos x="424" y="301"/>
                </a:cxn>
                <a:cxn ang="0">
                  <a:pos x="407" y="292"/>
                </a:cxn>
                <a:cxn ang="0">
                  <a:pos x="394" y="286"/>
                </a:cxn>
                <a:cxn ang="0">
                  <a:pos x="373" y="269"/>
                </a:cxn>
                <a:cxn ang="0">
                  <a:pos x="388" y="260"/>
                </a:cxn>
                <a:cxn ang="0">
                  <a:pos x="397" y="253"/>
                </a:cxn>
                <a:cxn ang="0">
                  <a:pos x="404" y="239"/>
                </a:cxn>
                <a:cxn ang="0">
                  <a:pos x="392" y="232"/>
                </a:cxn>
                <a:cxn ang="0">
                  <a:pos x="371" y="246"/>
                </a:cxn>
                <a:cxn ang="0">
                  <a:pos x="355" y="235"/>
                </a:cxn>
                <a:cxn ang="0">
                  <a:pos x="363" y="233"/>
                </a:cxn>
                <a:cxn ang="0">
                  <a:pos x="359" y="229"/>
                </a:cxn>
                <a:cxn ang="0">
                  <a:pos x="357" y="229"/>
                </a:cxn>
                <a:cxn ang="0">
                  <a:pos x="340" y="234"/>
                </a:cxn>
                <a:cxn ang="0">
                  <a:pos x="303" y="232"/>
                </a:cxn>
                <a:cxn ang="0">
                  <a:pos x="317" y="209"/>
                </a:cxn>
                <a:cxn ang="0">
                  <a:pos x="339" y="218"/>
                </a:cxn>
                <a:cxn ang="0">
                  <a:pos x="349" y="184"/>
                </a:cxn>
                <a:cxn ang="0">
                  <a:pos x="201" y="163"/>
                </a:cxn>
                <a:cxn ang="0">
                  <a:pos x="218" y="101"/>
                </a:cxn>
                <a:cxn ang="0">
                  <a:pos x="237" y="64"/>
                </a:cxn>
                <a:cxn ang="0">
                  <a:pos x="228" y="0"/>
                </a:cxn>
              </a:cxnLst>
              <a:rect l="0" t="0" r="r" b="b"/>
              <a:pathLst>
                <a:path w="425" h="322">
                  <a:moveTo>
                    <a:pt x="0" y="3"/>
                  </a:moveTo>
                  <a:lnTo>
                    <a:pt x="5" y="89"/>
                  </a:lnTo>
                  <a:lnTo>
                    <a:pt x="15" y="100"/>
                  </a:lnTo>
                  <a:lnTo>
                    <a:pt x="21" y="122"/>
                  </a:lnTo>
                  <a:lnTo>
                    <a:pt x="46" y="151"/>
                  </a:lnTo>
                  <a:lnTo>
                    <a:pt x="42" y="177"/>
                  </a:lnTo>
                  <a:lnTo>
                    <a:pt x="30" y="203"/>
                  </a:lnTo>
                  <a:lnTo>
                    <a:pt x="30" y="217"/>
                  </a:lnTo>
                  <a:lnTo>
                    <a:pt x="34" y="229"/>
                  </a:lnTo>
                  <a:lnTo>
                    <a:pt x="33" y="244"/>
                  </a:lnTo>
                  <a:lnTo>
                    <a:pt x="24" y="253"/>
                  </a:lnTo>
                  <a:lnTo>
                    <a:pt x="14" y="264"/>
                  </a:lnTo>
                  <a:lnTo>
                    <a:pt x="21" y="272"/>
                  </a:lnTo>
                  <a:lnTo>
                    <a:pt x="78" y="265"/>
                  </a:lnTo>
                  <a:lnTo>
                    <a:pt x="124" y="283"/>
                  </a:lnTo>
                  <a:lnTo>
                    <a:pt x="167" y="281"/>
                  </a:lnTo>
                  <a:lnTo>
                    <a:pt x="164" y="268"/>
                  </a:lnTo>
                  <a:lnTo>
                    <a:pt x="176" y="257"/>
                  </a:lnTo>
                  <a:lnTo>
                    <a:pt x="207" y="265"/>
                  </a:lnTo>
                  <a:lnTo>
                    <a:pt x="213" y="284"/>
                  </a:lnTo>
                  <a:lnTo>
                    <a:pt x="221" y="281"/>
                  </a:lnTo>
                  <a:lnTo>
                    <a:pt x="234" y="284"/>
                  </a:lnTo>
                  <a:lnTo>
                    <a:pt x="248" y="296"/>
                  </a:lnTo>
                  <a:lnTo>
                    <a:pt x="251" y="308"/>
                  </a:lnTo>
                  <a:lnTo>
                    <a:pt x="265" y="308"/>
                  </a:lnTo>
                  <a:lnTo>
                    <a:pt x="276" y="317"/>
                  </a:lnTo>
                  <a:lnTo>
                    <a:pt x="286" y="312"/>
                  </a:lnTo>
                  <a:lnTo>
                    <a:pt x="295" y="303"/>
                  </a:lnTo>
                  <a:lnTo>
                    <a:pt x="295" y="296"/>
                  </a:lnTo>
                  <a:lnTo>
                    <a:pt x="308" y="305"/>
                  </a:lnTo>
                  <a:lnTo>
                    <a:pt x="316" y="298"/>
                  </a:lnTo>
                  <a:lnTo>
                    <a:pt x="324" y="312"/>
                  </a:lnTo>
                  <a:lnTo>
                    <a:pt x="336" y="305"/>
                  </a:lnTo>
                  <a:lnTo>
                    <a:pt x="343" y="301"/>
                  </a:lnTo>
                  <a:lnTo>
                    <a:pt x="336" y="296"/>
                  </a:lnTo>
                  <a:lnTo>
                    <a:pt x="338" y="283"/>
                  </a:lnTo>
                  <a:lnTo>
                    <a:pt x="343" y="283"/>
                  </a:lnTo>
                  <a:lnTo>
                    <a:pt x="355" y="284"/>
                  </a:lnTo>
                  <a:lnTo>
                    <a:pt x="357" y="294"/>
                  </a:lnTo>
                  <a:lnTo>
                    <a:pt x="373" y="292"/>
                  </a:lnTo>
                  <a:lnTo>
                    <a:pt x="383" y="298"/>
                  </a:lnTo>
                  <a:lnTo>
                    <a:pt x="385" y="296"/>
                  </a:lnTo>
                  <a:lnTo>
                    <a:pt x="391" y="304"/>
                  </a:lnTo>
                  <a:lnTo>
                    <a:pt x="399" y="310"/>
                  </a:lnTo>
                  <a:lnTo>
                    <a:pt x="395" y="321"/>
                  </a:lnTo>
                  <a:lnTo>
                    <a:pt x="407" y="309"/>
                  </a:lnTo>
                  <a:lnTo>
                    <a:pt x="414" y="316"/>
                  </a:lnTo>
                  <a:lnTo>
                    <a:pt x="414" y="308"/>
                  </a:lnTo>
                  <a:lnTo>
                    <a:pt x="424" y="307"/>
                  </a:lnTo>
                  <a:lnTo>
                    <a:pt x="424" y="301"/>
                  </a:lnTo>
                  <a:lnTo>
                    <a:pt x="413" y="296"/>
                  </a:lnTo>
                  <a:lnTo>
                    <a:pt x="407" y="292"/>
                  </a:lnTo>
                  <a:lnTo>
                    <a:pt x="398" y="294"/>
                  </a:lnTo>
                  <a:lnTo>
                    <a:pt x="394" y="286"/>
                  </a:lnTo>
                  <a:lnTo>
                    <a:pt x="383" y="286"/>
                  </a:lnTo>
                  <a:lnTo>
                    <a:pt x="373" y="269"/>
                  </a:lnTo>
                  <a:lnTo>
                    <a:pt x="379" y="267"/>
                  </a:lnTo>
                  <a:lnTo>
                    <a:pt x="388" y="260"/>
                  </a:lnTo>
                  <a:lnTo>
                    <a:pt x="390" y="253"/>
                  </a:lnTo>
                  <a:lnTo>
                    <a:pt x="397" y="253"/>
                  </a:lnTo>
                  <a:lnTo>
                    <a:pt x="407" y="244"/>
                  </a:lnTo>
                  <a:lnTo>
                    <a:pt x="404" y="239"/>
                  </a:lnTo>
                  <a:lnTo>
                    <a:pt x="404" y="223"/>
                  </a:lnTo>
                  <a:lnTo>
                    <a:pt x="392" y="232"/>
                  </a:lnTo>
                  <a:lnTo>
                    <a:pt x="379" y="234"/>
                  </a:lnTo>
                  <a:lnTo>
                    <a:pt x="371" y="246"/>
                  </a:lnTo>
                  <a:lnTo>
                    <a:pt x="351" y="241"/>
                  </a:lnTo>
                  <a:lnTo>
                    <a:pt x="355" y="235"/>
                  </a:lnTo>
                  <a:lnTo>
                    <a:pt x="361" y="230"/>
                  </a:lnTo>
                  <a:lnTo>
                    <a:pt x="363" y="233"/>
                  </a:lnTo>
                  <a:lnTo>
                    <a:pt x="367" y="225"/>
                  </a:lnTo>
                  <a:lnTo>
                    <a:pt x="359" y="229"/>
                  </a:lnTo>
                  <a:lnTo>
                    <a:pt x="357" y="225"/>
                  </a:lnTo>
                  <a:lnTo>
                    <a:pt x="357" y="229"/>
                  </a:lnTo>
                  <a:lnTo>
                    <a:pt x="348" y="226"/>
                  </a:lnTo>
                  <a:lnTo>
                    <a:pt x="340" y="234"/>
                  </a:lnTo>
                  <a:lnTo>
                    <a:pt x="326" y="236"/>
                  </a:lnTo>
                  <a:lnTo>
                    <a:pt x="303" y="232"/>
                  </a:lnTo>
                  <a:lnTo>
                    <a:pt x="303" y="227"/>
                  </a:lnTo>
                  <a:lnTo>
                    <a:pt x="317" y="209"/>
                  </a:lnTo>
                  <a:lnTo>
                    <a:pt x="329" y="208"/>
                  </a:lnTo>
                  <a:lnTo>
                    <a:pt x="339" y="218"/>
                  </a:lnTo>
                  <a:lnTo>
                    <a:pt x="376" y="223"/>
                  </a:lnTo>
                  <a:lnTo>
                    <a:pt x="349" y="184"/>
                  </a:lnTo>
                  <a:lnTo>
                    <a:pt x="354" y="158"/>
                  </a:lnTo>
                  <a:lnTo>
                    <a:pt x="201" y="163"/>
                  </a:lnTo>
                  <a:lnTo>
                    <a:pt x="203" y="148"/>
                  </a:lnTo>
                  <a:lnTo>
                    <a:pt x="218" y="101"/>
                  </a:lnTo>
                  <a:lnTo>
                    <a:pt x="246" y="73"/>
                  </a:lnTo>
                  <a:lnTo>
                    <a:pt x="237" y="64"/>
                  </a:lnTo>
                  <a:lnTo>
                    <a:pt x="241" y="34"/>
                  </a:lnTo>
                  <a:lnTo>
                    <a:pt x="228" y="0"/>
                  </a:lnTo>
                  <a:lnTo>
                    <a:pt x="0" y="3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1EC6DFCE-BA27-448F-AAE6-89C1819E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0883" y="2003126"/>
              <a:ext cx="411110" cy="730350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6" y="205"/>
                </a:cxn>
                <a:cxn ang="0">
                  <a:pos x="17" y="181"/>
                </a:cxn>
                <a:cxn ang="0">
                  <a:pos x="38" y="146"/>
                </a:cxn>
                <a:cxn ang="0">
                  <a:pos x="29" y="122"/>
                </a:cxn>
                <a:cxn ang="0">
                  <a:pos x="37" y="91"/>
                </a:cxn>
                <a:cxn ang="0">
                  <a:pos x="37" y="79"/>
                </a:cxn>
                <a:cxn ang="0">
                  <a:pos x="67" y="7"/>
                </a:cxn>
                <a:cxn ang="0">
                  <a:pos x="74" y="8"/>
                </a:cxn>
                <a:cxn ang="0">
                  <a:pos x="81" y="22"/>
                </a:cxn>
                <a:cxn ang="0">
                  <a:pos x="118" y="9"/>
                </a:cxn>
                <a:cxn ang="0">
                  <a:pos x="120" y="5"/>
                </a:cxn>
                <a:cxn ang="0">
                  <a:pos x="131" y="0"/>
                </a:cxn>
                <a:cxn ang="0">
                  <a:pos x="150" y="9"/>
                </a:cxn>
                <a:cxn ang="0">
                  <a:pos x="168" y="21"/>
                </a:cxn>
                <a:cxn ang="0">
                  <a:pos x="202" y="123"/>
                </a:cxn>
                <a:cxn ang="0">
                  <a:pos x="227" y="126"/>
                </a:cxn>
                <a:cxn ang="0">
                  <a:pos x="231" y="131"/>
                </a:cxn>
                <a:cxn ang="0">
                  <a:pos x="228" y="135"/>
                </a:cxn>
                <a:cxn ang="0">
                  <a:pos x="248" y="159"/>
                </a:cxn>
                <a:cxn ang="0">
                  <a:pos x="249" y="153"/>
                </a:cxn>
                <a:cxn ang="0">
                  <a:pos x="268" y="170"/>
                </a:cxn>
                <a:cxn ang="0">
                  <a:pos x="262" y="172"/>
                </a:cxn>
                <a:cxn ang="0">
                  <a:pos x="264" y="176"/>
                </a:cxn>
                <a:cxn ang="0">
                  <a:pos x="276" y="176"/>
                </a:cxn>
                <a:cxn ang="0">
                  <a:pos x="267" y="197"/>
                </a:cxn>
                <a:cxn ang="0">
                  <a:pos x="256" y="195"/>
                </a:cxn>
                <a:cxn ang="0">
                  <a:pos x="248" y="201"/>
                </a:cxn>
                <a:cxn ang="0">
                  <a:pos x="248" y="209"/>
                </a:cxn>
                <a:cxn ang="0">
                  <a:pos x="240" y="215"/>
                </a:cxn>
                <a:cxn ang="0">
                  <a:pos x="231" y="213"/>
                </a:cxn>
                <a:cxn ang="0">
                  <a:pos x="229" y="224"/>
                </a:cxn>
                <a:cxn ang="0">
                  <a:pos x="223" y="220"/>
                </a:cxn>
                <a:cxn ang="0">
                  <a:pos x="219" y="233"/>
                </a:cxn>
                <a:cxn ang="0">
                  <a:pos x="207" y="221"/>
                </a:cxn>
                <a:cxn ang="0">
                  <a:pos x="198" y="233"/>
                </a:cxn>
                <a:cxn ang="0">
                  <a:pos x="186" y="238"/>
                </a:cxn>
                <a:cxn ang="0">
                  <a:pos x="183" y="250"/>
                </a:cxn>
                <a:cxn ang="0">
                  <a:pos x="172" y="247"/>
                </a:cxn>
                <a:cxn ang="0">
                  <a:pos x="177" y="238"/>
                </a:cxn>
                <a:cxn ang="0">
                  <a:pos x="167" y="228"/>
                </a:cxn>
                <a:cxn ang="0">
                  <a:pos x="159" y="243"/>
                </a:cxn>
                <a:cxn ang="0">
                  <a:pos x="162" y="273"/>
                </a:cxn>
                <a:cxn ang="0">
                  <a:pos x="158" y="280"/>
                </a:cxn>
                <a:cxn ang="0">
                  <a:pos x="147" y="280"/>
                </a:cxn>
                <a:cxn ang="0">
                  <a:pos x="141" y="279"/>
                </a:cxn>
                <a:cxn ang="0">
                  <a:pos x="131" y="297"/>
                </a:cxn>
                <a:cxn ang="0">
                  <a:pos x="120" y="297"/>
                </a:cxn>
                <a:cxn ang="0">
                  <a:pos x="122" y="311"/>
                </a:cxn>
                <a:cxn ang="0">
                  <a:pos x="113" y="300"/>
                </a:cxn>
                <a:cxn ang="0">
                  <a:pos x="94" y="313"/>
                </a:cxn>
                <a:cxn ang="0">
                  <a:pos x="92" y="324"/>
                </a:cxn>
                <a:cxn ang="0">
                  <a:pos x="99" y="329"/>
                </a:cxn>
                <a:cxn ang="0">
                  <a:pos x="90" y="332"/>
                </a:cxn>
                <a:cxn ang="0">
                  <a:pos x="92" y="343"/>
                </a:cxn>
                <a:cxn ang="0">
                  <a:pos x="83" y="352"/>
                </a:cxn>
                <a:cxn ang="0">
                  <a:pos x="83" y="373"/>
                </a:cxn>
                <a:cxn ang="0">
                  <a:pos x="77" y="374"/>
                </a:cxn>
                <a:cxn ang="0">
                  <a:pos x="52" y="345"/>
                </a:cxn>
                <a:cxn ang="0">
                  <a:pos x="0" y="204"/>
                </a:cxn>
              </a:cxnLst>
              <a:rect l="0" t="0" r="r" b="b"/>
              <a:pathLst>
                <a:path w="277" h="375">
                  <a:moveTo>
                    <a:pt x="0" y="204"/>
                  </a:moveTo>
                  <a:lnTo>
                    <a:pt x="16" y="205"/>
                  </a:lnTo>
                  <a:lnTo>
                    <a:pt x="17" y="181"/>
                  </a:lnTo>
                  <a:lnTo>
                    <a:pt x="38" y="146"/>
                  </a:lnTo>
                  <a:lnTo>
                    <a:pt x="29" y="122"/>
                  </a:lnTo>
                  <a:lnTo>
                    <a:pt x="37" y="91"/>
                  </a:lnTo>
                  <a:lnTo>
                    <a:pt x="37" y="79"/>
                  </a:lnTo>
                  <a:lnTo>
                    <a:pt x="67" y="7"/>
                  </a:lnTo>
                  <a:lnTo>
                    <a:pt x="74" y="8"/>
                  </a:lnTo>
                  <a:lnTo>
                    <a:pt x="81" y="22"/>
                  </a:lnTo>
                  <a:lnTo>
                    <a:pt x="118" y="9"/>
                  </a:lnTo>
                  <a:lnTo>
                    <a:pt x="120" y="5"/>
                  </a:lnTo>
                  <a:lnTo>
                    <a:pt x="131" y="0"/>
                  </a:lnTo>
                  <a:lnTo>
                    <a:pt x="150" y="9"/>
                  </a:lnTo>
                  <a:lnTo>
                    <a:pt x="168" y="21"/>
                  </a:lnTo>
                  <a:lnTo>
                    <a:pt x="202" y="123"/>
                  </a:lnTo>
                  <a:lnTo>
                    <a:pt x="227" y="126"/>
                  </a:lnTo>
                  <a:lnTo>
                    <a:pt x="231" y="131"/>
                  </a:lnTo>
                  <a:lnTo>
                    <a:pt x="228" y="135"/>
                  </a:lnTo>
                  <a:lnTo>
                    <a:pt x="248" y="159"/>
                  </a:lnTo>
                  <a:lnTo>
                    <a:pt x="249" y="153"/>
                  </a:lnTo>
                  <a:lnTo>
                    <a:pt x="268" y="170"/>
                  </a:lnTo>
                  <a:lnTo>
                    <a:pt x="262" y="172"/>
                  </a:lnTo>
                  <a:lnTo>
                    <a:pt x="264" y="176"/>
                  </a:lnTo>
                  <a:lnTo>
                    <a:pt x="276" y="176"/>
                  </a:lnTo>
                  <a:lnTo>
                    <a:pt x="267" y="197"/>
                  </a:lnTo>
                  <a:lnTo>
                    <a:pt x="256" y="195"/>
                  </a:lnTo>
                  <a:lnTo>
                    <a:pt x="248" y="201"/>
                  </a:lnTo>
                  <a:lnTo>
                    <a:pt x="248" y="209"/>
                  </a:lnTo>
                  <a:lnTo>
                    <a:pt x="240" y="215"/>
                  </a:lnTo>
                  <a:lnTo>
                    <a:pt x="231" y="213"/>
                  </a:lnTo>
                  <a:lnTo>
                    <a:pt x="229" y="224"/>
                  </a:lnTo>
                  <a:lnTo>
                    <a:pt x="223" y="220"/>
                  </a:lnTo>
                  <a:lnTo>
                    <a:pt x="219" y="233"/>
                  </a:lnTo>
                  <a:lnTo>
                    <a:pt x="207" y="221"/>
                  </a:lnTo>
                  <a:lnTo>
                    <a:pt x="198" y="233"/>
                  </a:lnTo>
                  <a:lnTo>
                    <a:pt x="186" y="238"/>
                  </a:lnTo>
                  <a:lnTo>
                    <a:pt x="183" y="250"/>
                  </a:lnTo>
                  <a:lnTo>
                    <a:pt x="172" y="247"/>
                  </a:lnTo>
                  <a:lnTo>
                    <a:pt x="177" y="238"/>
                  </a:lnTo>
                  <a:lnTo>
                    <a:pt x="167" y="228"/>
                  </a:lnTo>
                  <a:lnTo>
                    <a:pt x="159" y="243"/>
                  </a:lnTo>
                  <a:lnTo>
                    <a:pt x="162" y="273"/>
                  </a:lnTo>
                  <a:lnTo>
                    <a:pt x="158" y="280"/>
                  </a:lnTo>
                  <a:lnTo>
                    <a:pt x="147" y="280"/>
                  </a:lnTo>
                  <a:lnTo>
                    <a:pt x="141" y="279"/>
                  </a:lnTo>
                  <a:lnTo>
                    <a:pt x="131" y="297"/>
                  </a:lnTo>
                  <a:lnTo>
                    <a:pt x="120" y="297"/>
                  </a:lnTo>
                  <a:lnTo>
                    <a:pt x="122" y="311"/>
                  </a:lnTo>
                  <a:lnTo>
                    <a:pt x="113" y="300"/>
                  </a:lnTo>
                  <a:lnTo>
                    <a:pt x="94" y="313"/>
                  </a:lnTo>
                  <a:lnTo>
                    <a:pt x="92" y="324"/>
                  </a:lnTo>
                  <a:lnTo>
                    <a:pt x="99" y="329"/>
                  </a:lnTo>
                  <a:lnTo>
                    <a:pt x="90" y="332"/>
                  </a:lnTo>
                  <a:lnTo>
                    <a:pt x="92" y="343"/>
                  </a:lnTo>
                  <a:lnTo>
                    <a:pt x="83" y="352"/>
                  </a:lnTo>
                  <a:lnTo>
                    <a:pt x="83" y="373"/>
                  </a:lnTo>
                  <a:lnTo>
                    <a:pt x="77" y="374"/>
                  </a:lnTo>
                  <a:lnTo>
                    <a:pt x="52" y="345"/>
                  </a:lnTo>
                  <a:lnTo>
                    <a:pt x="0" y="20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C3FE3ED4-2181-44EB-8621-40FF8211D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408" y="3389204"/>
              <a:ext cx="509523" cy="287377"/>
            </a:xfrm>
            <a:custGeom>
              <a:avLst/>
              <a:gdLst/>
              <a:ahLst/>
              <a:cxnLst>
                <a:cxn ang="0">
                  <a:pos x="8" y="86"/>
                </a:cxn>
                <a:cxn ang="0">
                  <a:pos x="76" y="50"/>
                </a:cxn>
                <a:cxn ang="0">
                  <a:pos x="105" y="37"/>
                </a:cxn>
                <a:cxn ang="0">
                  <a:pos x="137" y="57"/>
                </a:cxn>
                <a:cxn ang="0">
                  <a:pos x="167" y="73"/>
                </a:cxn>
                <a:cxn ang="0">
                  <a:pos x="193" y="77"/>
                </a:cxn>
                <a:cxn ang="0">
                  <a:pos x="193" y="90"/>
                </a:cxn>
                <a:cxn ang="0">
                  <a:pos x="179" y="119"/>
                </a:cxn>
                <a:cxn ang="0">
                  <a:pos x="198" y="126"/>
                </a:cxn>
                <a:cxn ang="0">
                  <a:pos x="212" y="131"/>
                </a:cxn>
                <a:cxn ang="0">
                  <a:pos x="222" y="136"/>
                </a:cxn>
                <a:cxn ang="0">
                  <a:pos x="239" y="135"/>
                </a:cxn>
                <a:cxn ang="0">
                  <a:pos x="259" y="142"/>
                </a:cxn>
                <a:cxn ang="0">
                  <a:pos x="226" y="111"/>
                </a:cxn>
                <a:cxn ang="0">
                  <a:pos x="235" y="107"/>
                </a:cxn>
                <a:cxn ang="0">
                  <a:pos x="234" y="60"/>
                </a:cxn>
                <a:cxn ang="0">
                  <a:pos x="246" y="32"/>
                </a:cxn>
                <a:cxn ang="0">
                  <a:pos x="264" y="20"/>
                </a:cxn>
                <a:cxn ang="0">
                  <a:pos x="247" y="35"/>
                </a:cxn>
                <a:cxn ang="0">
                  <a:pos x="246" y="60"/>
                </a:cxn>
                <a:cxn ang="0">
                  <a:pos x="249" y="68"/>
                </a:cxn>
                <a:cxn ang="0">
                  <a:pos x="255" y="81"/>
                </a:cxn>
                <a:cxn ang="0">
                  <a:pos x="244" y="88"/>
                </a:cxn>
                <a:cxn ang="0">
                  <a:pos x="259" y="92"/>
                </a:cxn>
                <a:cxn ang="0">
                  <a:pos x="252" y="96"/>
                </a:cxn>
                <a:cxn ang="0">
                  <a:pos x="274" y="125"/>
                </a:cxn>
                <a:cxn ang="0">
                  <a:pos x="285" y="132"/>
                </a:cxn>
                <a:cxn ang="0">
                  <a:pos x="291" y="136"/>
                </a:cxn>
                <a:cxn ang="0">
                  <a:pos x="293" y="145"/>
                </a:cxn>
                <a:cxn ang="0">
                  <a:pos x="312" y="140"/>
                </a:cxn>
                <a:cxn ang="0">
                  <a:pos x="336" y="113"/>
                </a:cxn>
                <a:cxn ang="0">
                  <a:pos x="336" y="129"/>
                </a:cxn>
                <a:cxn ang="0">
                  <a:pos x="332" y="146"/>
                </a:cxn>
                <a:cxn ang="0">
                  <a:pos x="342" y="93"/>
                </a:cxn>
                <a:cxn ang="0">
                  <a:pos x="297" y="102"/>
                </a:cxn>
                <a:cxn ang="0">
                  <a:pos x="265" y="0"/>
                </a:cxn>
              </a:cxnLst>
              <a:rect l="0" t="0" r="r" b="b"/>
              <a:pathLst>
                <a:path w="343" h="148">
                  <a:moveTo>
                    <a:pt x="0" y="43"/>
                  </a:moveTo>
                  <a:lnTo>
                    <a:pt x="8" y="86"/>
                  </a:lnTo>
                  <a:lnTo>
                    <a:pt x="34" y="60"/>
                  </a:lnTo>
                  <a:lnTo>
                    <a:pt x="76" y="50"/>
                  </a:lnTo>
                  <a:lnTo>
                    <a:pt x="83" y="39"/>
                  </a:lnTo>
                  <a:lnTo>
                    <a:pt x="105" y="37"/>
                  </a:lnTo>
                  <a:lnTo>
                    <a:pt x="125" y="43"/>
                  </a:lnTo>
                  <a:lnTo>
                    <a:pt x="137" y="57"/>
                  </a:lnTo>
                  <a:lnTo>
                    <a:pt x="154" y="60"/>
                  </a:lnTo>
                  <a:lnTo>
                    <a:pt x="167" y="73"/>
                  </a:lnTo>
                  <a:lnTo>
                    <a:pt x="184" y="81"/>
                  </a:lnTo>
                  <a:lnTo>
                    <a:pt x="193" y="77"/>
                  </a:lnTo>
                  <a:lnTo>
                    <a:pt x="196" y="84"/>
                  </a:lnTo>
                  <a:lnTo>
                    <a:pt x="193" y="90"/>
                  </a:lnTo>
                  <a:lnTo>
                    <a:pt x="190" y="100"/>
                  </a:lnTo>
                  <a:lnTo>
                    <a:pt x="179" y="119"/>
                  </a:lnTo>
                  <a:lnTo>
                    <a:pt x="184" y="131"/>
                  </a:lnTo>
                  <a:lnTo>
                    <a:pt x="198" y="126"/>
                  </a:lnTo>
                  <a:lnTo>
                    <a:pt x="198" y="120"/>
                  </a:lnTo>
                  <a:lnTo>
                    <a:pt x="212" y="131"/>
                  </a:lnTo>
                  <a:lnTo>
                    <a:pt x="214" y="125"/>
                  </a:lnTo>
                  <a:lnTo>
                    <a:pt x="222" y="136"/>
                  </a:lnTo>
                  <a:lnTo>
                    <a:pt x="226" y="131"/>
                  </a:lnTo>
                  <a:lnTo>
                    <a:pt x="239" y="135"/>
                  </a:lnTo>
                  <a:lnTo>
                    <a:pt x="247" y="133"/>
                  </a:lnTo>
                  <a:lnTo>
                    <a:pt x="259" y="142"/>
                  </a:lnTo>
                  <a:lnTo>
                    <a:pt x="249" y="126"/>
                  </a:lnTo>
                  <a:lnTo>
                    <a:pt x="226" y="111"/>
                  </a:lnTo>
                  <a:lnTo>
                    <a:pt x="246" y="122"/>
                  </a:lnTo>
                  <a:lnTo>
                    <a:pt x="235" y="107"/>
                  </a:lnTo>
                  <a:lnTo>
                    <a:pt x="229" y="91"/>
                  </a:lnTo>
                  <a:lnTo>
                    <a:pt x="234" y="60"/>
                  </a:lnTo>
                  <a:lnTo>
                    <a:pt x="219" y="53"/>
                  </a:lnTo>
                  <a:lnTo>
                    <a:pt x="246" y="32"/>
                  </a:lnTo>
                  <a:lnTo>
                    <a:pt x="247" y="18"/>
                  </a:lnTo>
                  <a:lnTo>
                    <a:pt x="264" y="20"/>
                  </a:lnTo>
                  <a:lnTo>
                    <a:pt x="259" y="32"/>
                  </a:lnTo>
                  <a:lnTo>
                    <a:pt x="247" y="35"/>
                  </a:lnTo>
                  <a:lnTo>
                    <a:pt x="244" y="49"/>
                  </a:lnTo>
                  <a:lnTo>
                    <a:pt x="246" y="60"/>
                  </a:lnTo>
                  <a:lnTo>
                    <a:pt x="255" y="55"/>
                  </a:lnTo>
                  <a:lnTo>
                    <a:pt x="249" y="68"/>
                  </a:lnTo>
                  <a:lnTo>
                    <a:pt x="254" y="75"/>
                  </a:lnTo>
                  <a:lnTo>
                    <a:pt x="255" y="81"/>
                  </a:lnTo>
                  <a:lnTo>
                    <a:pt x="247" y="78"/>
                  </a:lnTo>
                  <a:lnTo>
                    <a:pt x="244" y="88"/>
                  </a:lnTo>
                  <a:lnTo>
                    <a:pt x="261" y="86"/>
                  </a:lnTo>
                  <a:lnTo>
                    <a:pt x="259" y="92"/>
                  </a:lnTo>
                  <a:lnTo>
                    <a:pt x="268" y="98"/>
                  </a:lnTo>
                  <a:lnTo>
                    <a:pt x="252" y="96"/>
                  </a:lnTo>
                  <a:lnTo>
                    <a:pt x="258" y="116"/>
                  </a:lnTo>
                  <a:lnTo>
                    <a:pt x="274" y="125"/>
                  </a:lnTo>
                  <a:lnTo>
                    <a:pt x="285" y="115"/>
                  </a:lnTo>
                  <a:lnTo>
                    <a:pt x="285" y="132"/>
                  </a:lnTo>
                  <a:lnTo>
                    <a:pt x="298" y="128"/>
                  </a:lnTo>
                  <a:lnTo>
                    <a:pt x="291" y="136"/>
                  </a:lnTo>
                  <a:lnTo>
                    <a:pt x="299" y="135"/>
                  </a:lnTo>
                  <a:lnTo>
                    <a:pt x="293" y="145"/>
                  </a:lnTo>
                  <a:lnTo>
                    <a:pt x="296" y="147"/>
                  </a:lnTo>
                  <a:lnTo>
                    <a:pt x="312" y="140"/>
                  </a:lnTo>
                  <a:lnTo>
                    <a:pt x="330" y="132"/>
                  </a:lnTo>
                  <a:lnTo>
                    <a:pt x="336" y="113"/>
                  </a:lnTo>
                  <a:lnTo>
                    <a:pt x="338" y="125"/>
                  </a:lnTo>
                  <a:lnTo>
                    <a:pt x="336" y="129"/>
                  </a:lnTo>
                  <a:lnTo>
                    <a:pt x="332" y="140"/>
                  </a:lnTo>
                  <a:lnTo>
                    <a:pt x="332" y="146"/>
                  </a:lnTo>
                  <a:lnTo>
                    <a:pt x="339" y="129"/>
                  </a:lnTo>
                  <a:lnTo>
                    <a:pt x="342" y="93"/>
                  </a:lnTo>
                  <a:lnTo>
                    <a:pt x="322" y="98"/>
                  </a:lnTo>
                  <a:lnTo>
                    <a:pt x="297" y="102"/>
                  </a:lnTo>
                  <a:lnTo>
                    <a:pt x="294" y="93"/>
                  </a:lnTo>
                  <a:lnTo>
                    <a:pt x="265" y="0"/>
                  </a:lnTo>
                  <a:lnTo>
                    <a:pt x="0" y="43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6D589847-905D-4AA6-A94A-252B6EB3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137" y="2773170"/>
              <a:ext cx="377777" cy="212754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1"/>
                </a:cxn>
                <a:cxn ang="0">
                  <a:pos x="117" y="80"/>
                </a:cxn>
                <a:cxn ang="0">
                  <a:pos x="140" y="75"/>
                </a:cxn>
                <a:cxn ang="0">
                  <a:pos x="148" y="75"/>
                </a:cxn>
                <a:cxn ang="0">
                  <a:pos x="158" y="92"/>
                </a:cxn>
                <a:cxn ang="0">
                  <a:pos x="171" y="93"/>
                </a:cxn>
                <a:cxn ang="0">
                  <a:pos x="178" y="108"/>
                </a:cxn>
                <a:cxn ang="0">
                  <a:pos x="186" y="109"/>
                </a:cxn>
                <a:cxn ang="0">
                  <a:pos x="188" y="99"/>
                </a:cxn>
                <a:cxn ang="0">
                  <a:pos x="195" y="97"/>
                </a:cxn>
                <a:cxn ang="0">
                  <a:pos x="199" y="86"/>
                </a:cxn>
                <a:cxn ang="0">
                  <a:pos x="203" y="85"/>
                </a:cxn>
                <a:cxn ang="0">
                  <a:pos x="208" y="100"/>
                </a:cxn>
                <a:cxn ang="0">
                  <a:pos x="219" y="97"/>
                </a:cxn>
                <a:cxn ang="0">
                  <a:pos x="223" y="89"/>
                </a:cxn>
                <a:cxn ang="0">
                  <a:pos x="236" y="84"/>
                </a:cxn>
                <a:cxn ang="0">
                  <a:pos x="247" y="82"/>
                </a:cxn>
                <a:cxn ang="0">
                  <a:pos x="254" y="87"/>
                </a:cxn>
                <a:cxn ang="0">
                  <a:pos x="252" y="72"/>
                </a:cxn>
                <a:cxn ang="0">
                  <a:pos x="239" y="52"/>
                </a:cxn>
                <a:cxn ang="0">
                  <a:pos x="231" y="50"/>
                </a:cxn>
                <a:cxn ang="0">
                  <a:pos x="223" y="50"/>
                </a:cxn>
                <a:cxn ang="0">
                  <a:pos x="226" y="54"/>
                </a:cxn>
                <a:cxn ang="0">
                  <a:pos x="231" y="54"/>
                </a:cxn>
                <a:cxn ang="0">
                  <a:pos x="236" y="55"/>
                </a:cxn>
                <a:cxn ang="0">
                  <a:pos x="242" y="61"/>
                </a:cxn>
                <a:cxn ang="0">
                  <a:pos x="246" y="68"/>
                </a:cxn>
                <a:cxn ang="0">
                  <a:pos x="241" y="74"/>
                </a:cxn>
                <a:cxn ang="0">
                  <a:pos x="220" y="82"/>
                </a:cxn>
                <a:cxn ang="0">
                  <a:pos x="210" y="77"/>
                </a:cxn>
                <a:cxn ang="0">
                  <a:pos x="206" y="68"/>
                </a:cxn>
                <a:cxn ang="0">
                  <a:pos x="194" y="66"/>
                </a:cxn>
                <a:cxn ang="0">
                  <a:pos x="198" y="60"/>
                </a:cxn>
                <a:cxn ang="0">
                  <a:pos x="187" y="50"/>
                </a:cxn>
                <a:cxn ang="0">
                  <a:pos x="172" y="44"/>
                </a:cxn>
                <a:cxn ang="0">
                  <a:pos x="171" y="50"/>
                </a:cxn>
                <a:cxn ang="0">
                  <a:pos x="163" y="47"/>
                </a:cxn>
                <a:cxn ang="0">
                  <a:pos x="162" y="41"/>
                </a:cxn>
                <a:cxn ang="0">
                  <a:pos x="162" y="35"/>
                </a:cxn>
                <a:cxn ang="0">
                  <a:pos x="171" y="30"/>
                </a:cxn>
                <a:cxn ang="0">
                  <a:pos x="170" y="24"/>
                </a:cxn>
                <a:cxn ang="0">
                  <a:pos x="180" y="19"/>
                </a:cxn>
                <a:cxn ang="0">
                  <a:pos x="169" y="10"/>
                </a:cxn>
                <a:cxn ang="0">
                  <a:pos x="163" y="0"/>
                </a:cxn>
                <a:cxn ang="0">
                  <a:pos x="140" y="15"/>
                </a:cxn>
                <a:cxn ang="0">
                  <a:pos x="56" y="32"/>
                </a:cxn>
                <a:cxn ang="0">
                  <a:pos x="0" y="44"/>
                </a:cxn>
              </a:cxnLst>
              <a:rect l="0" t="0" r="r" b="b"/>
              <a:pathLst>
                <a:path w="255" h="110">
                  <a:moveTo>
                    <a:pt x="0" y="44"/>
                  </a:moveTo>
                  <a:lnTo>
                    <a:pt x="0" y="101"/>
                  </a:lnTo>
                  <a:lnTo>
                    <a:pt x="117" y="80"/>
                  </a:lnTo>
                  <a:lnTo>
                    <a:pt x="140" y="75"/>
                  </a:lnTo>
                  <a:lnTo>
                    <a:pt x="148" y="75"/>
                  </a:lnTo>
                  <a:lnTo>
                    <a:pt x="158" y="92"/>
                  </a:lnTo>
                  <a:lnTo>
                    <a:pt x="171" y="93"/>
                  </a:lnTo>
                  <a:lnTo>
                    <a:pt x="178" y="108"/>
                  </a:lnTo>
                  <a:lnTo>
                    <a:pt x="186" y="109"/>
                  </a:lnTo>
                  <a:lnTo>
                    <a:pt x="188" y="99"/>
                  </a:lnTo>
                  <a:lnTo>
                    <a:pt x="195" y="97"/>
                  </a:lnTo>
                  <a:lnTo>
                    <a:pt x="199" y="86"/>
                  </a:lnTo>
                  <a:lnTo>
                    <a:pt x="203" y="85"/>
                  </a:lnTo>
                  <a:lnTo>
                    <a:pt x="208" y="100"/>
                  </a:lnTo>
                  <a:lnTo>
                    <a:pt x="219" y="97"/>
                  </a:lnTo>
                  <a:lnTo>
                    <a:pt x="223" y="89"/>
                  </a:lnTo>
                  <a:lnTo>
                    <a:pt x="236" y="84"/>
                  </a:lnTo>
                  <a:lnTo>
                    <a:pt x="247" y="82"/>
                  </a:lnTo>
                  <a:lnTo>
                    <a:pt x="254" y="87"/>
                  </a:lnTo>
                  <a:lnTo>
                    <a:pt x="252" y="72"/>
                  </a:lnTo>
                  <a:lnTo>
                    <a:pt x="239" y="52"/>
                  </a:lnTo>
                  <a:lnTo>
                    <a:pt x="231" y="50"/>
                  </a:lnTo>
                  <a:lnTo>
                    <a:pt x="223" y="50"/>
                  </a:lnTo>
                  <a:lnTo>
                    <a:pt x="226" y="54"/>
                  </a:lnTo>
                  <a:lnTo>
                    <a:pt x="231" y="54"/>
                  </a:lnTo>
                  <a:lnTo>
                    <a:pt x="236" y="55"/>
                  </a:lnTo>
                  <a:lnTo>
                    <a:pt x="242" y="61"/>
                  </a:lnTo>
                  <a:lnTo>
                    <a:pt x="246" y="68"/>
                  </a:lnTo>
                  <a:lnTo>
                    <a:pt x="241" y="74"/>
                  </a:lnTo>
                  <a:lnTo>
                    <a:pt x="220" y="82"/>
                  </a:lnTo>
                  <a:lnTo>
                    <a:pt x="210" y="77"/>
                  </a:lnTo>
                  <a:lnTo>
                    <a:pt x="206" y="68"/>
                  </a:lnTo>
                  <a:lnTo>
                    <a:pt x="194" y="66"/>
                  </a:lnTo>
                  <a:lnTo>
                    <a:pt x="198" y="60"/>
                  </a:lnTo>
                  <a:lnTo>
                    <a:pt x="187" y="50"/>
                  </a:lnTo>
                  <a:lnTo>
                    <a:pt x="172" y="44"/>
                  </a:lnTo>
                  <a:lnTo>
                    <a:pt x="171" y="50"/>
                  </a:lnTo>
                  <a:lnTo>
                    <a:pt x="163" y="47"/>
                  </a:lnTo>
                  <a:lnTo>
                    <a:pt x="162" y="41"/>
                  </a:lnTo>
                  <a:lnTo>
                    <a:pt x="162" y="35"/>
                  </a:lnTo>
                  <a:lnTo>
                    <a:pt x="171" y="30"/>
                  </a:lnTo>
                  <a:lnTo>
                    <a:pt x="170" y="24"/>
                  </a:lnTo>
                  <a:lnTo>
                    <a:pt x="180" y="19"/>
                  </a:lnTo>
                  <a:lnTo>
                    <a:pt x="169" y="10"/>
                  </a:lnTo>
                  <a:lnTo>
                    <a:pt x="163" y="0"/>
                  </a:lnTo>
                  <a:lnTo>
                    <a:pt x="140" y="15"/>
                  </a:lnTo>
                  <a:lnTo>
                    <a:pt x="56" y="32"/>
                  </a:lnTo>
                  <a:lnTo>
                    <a:pt x="0" y="4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EFD1A1A7-7266-46C5-BF6C-907F2CB91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0724" y="2976397"/>
              <a:ext cx="38095" cy="3493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8" y="0"/>
                </a:cxn>
                <a:cxn ang="0">
                  <a:pos x="24" y="7"/>
                </a:cxn>
                <a:cxn ang="0">
                  <a:pos x="0" y="17"/>
                </a:cxn>
              </a:cxnLst>
              <a:rect l="0" t="0" r="r" b="b"/>
              <a:pathLst>
                <a:path w="25" h="18">
                  <a:moveTo>
                    <a:pt x="0" y="17"/>
                  </a:moveTo>
                  <a:lnTo>
                    <a:pt x="8" y="0"/>
                  </a:lnTo>
                  <a:lnTo>
                    <a:pt x="24" y="7"/>
                  </a:lnTo>
                  <a:lnTo>
                    <a:pt x="0" y="1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8646705F-DED8-4A6B-9751-7350220F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013" y="2377827"/>
              <a:ext cx="646031" cy="371526"/>
            </a:xfrm>
            <a:custGeom>
              <a:avLst/>
              <a:gdLst/>
              <a:ahLst/>
              <a:cxnLst>
                <a:cxn ang="0">
                  <a:pos x="34" y="100"/>
                </a:cxn>
                <a:cxn ang="0">
                  <a:pos x="153" y="125"/>
                </a:cxn>
                <a:cxn ang="0">
                  <a:pos x="178" y="140"/>
                </a:cxn>
                <a:cxn ang="0">
                  <a:pos x="216" y="151"/>
                </a:cxn>
                <a:cxn ang="0">
                  <a:pos x="227" y="137"/>
                </a:cxn>
                <a:cxn ang="0">
                  <a:pos x="232" y="119"/>
                </a:cxn>
                <a:cxn ang="0">
                  <a:pos x="231" y="126"/>
                </a:cxn>
                <a:cxn ang="0">
                  <a:pos x="242" y="135"/>
                </a:cxn>
                <a:cxn ang="0">
                  <a:pos x="255" y="125"/>
                </a:cxn>
                <a:cxn ang="0">
                  <a:pos x="261" y="121"/>
                </a:cxn>
                <a:cxn ang="0">
                  <a:pos x="259" y="141"/>
                </a:cxn>
                <a:cxn ang="0">
                  <a:pos x="273" y="126"/>
                </a:cxn>
                <a:cxn ang="0">
                  <a:pos x="305" y="110"/>
                </a:cxn>
                <a:cxn ang="0">
                  <a:pos x="335" y="96"/>
                </a:cxn>
                <a:cxn ang="0">
                  <a:pos x="382" y="111"/>
                </a:cxn>
                <a:cxn ang="0">
                  <a:pos x="392" y="97"/>
                </a:cxn>
                <a:cxn ang="0">
                  <a:pos x="434" y="94"/>
                </a:cxn>
                <a:cxn ang="0">
                  <a:pos x="405" y="61"/>
                </a:cxn>
                <a:cxn ang="0">
                  <a:pos x="381" y="61"/>
                </a:cxn>
                <a:cxn ang="0">
                  <a:pos x="362" y="63"/>
                </a:cxn>
                <a:cxn ang="0">
                  <a:pos x="354" y="51"/>
                </a:cxn>
                <a:cxn ang="0">
                  <a:pos x="337" y="43"/>
                </a:cxn>
                <a:cxn ang="0">
                  <a:pos x="277" y="55"/>
                </a:cxn>
                <a:cxn ang="0">
                  <a:pos x="242" y="74"/>
                </a:cxn>
                <a:cxn ang="0">
                  <a:pos x="225" y="69"/>
                </a:cxn>
                <a:cxn ang="0">
                  <a:pos x="200" y="75"/>
                </a:cxn>
                <a:cxn ang="0">
                  <a:pos x="153" y="46"/>
                </a:cxn>
                <a:cxn ang="0">
                  <a:pos x="140" y="52"/>
                </a:cxn>
                <a:cxn ang="0">
                  <a:pos x="134" y="49"/>
                </a:cxn>
                <a:cxn ang="0">
                  <a:pos x="128" y="45"/>
                </a:cxn>
                <a:cxn ang="0">
                  <a:pos x="155" y="6"/>
                </a:cxn>
                <a:cxn ang="0">
                  <a:pos x="169" y="0"/>
                </a:cxn>
                <a:cxn ang="0">
                  <a:pos x="127" y="7"/>
                </a:cxn>
                <a:cxn ang="0">
                  <a:pos x="103" y="28"/>
                </a:cxn>
                <a:cxn ang="0">
                  <a:pos x="80" y="43"/>
                </a:cxn>
                <a:cxn ang="0">
                  <a:pos x="63" y="54"/>
                </a:cxn>
                <a:cxn ang="0">
                  <a:pos x="34" y="62"/>
                </a:cxn>
                <a:cxn ang="0">
                  <a:pos x="0" y="82"/>
                </a:cxn>
              </a:cxnLst>
              <a:rect l="0" t="0" r="r" b="b"/>
              <a:pathLst>
                <a:path w="435" h="191">
                  <a:moveTo>
                    <a:pt x="0" y="82"/>
                  </a:moveTo>
                  <a:lnTo>
                    <a:pt x="34" y="100"/>
                  </a:lnTo>
                  <a:lnTo>
                    <a:pt x="118" y="120"/>
                  </a:lnTo>
                  <a:lnTo>
                    <a:pt x="153" y="125"/>
                  </a:lnTo>
                  <a:lnTo>
                    <a:pt x="160" y="136"/>
                  </a:lnTo>
                  <a:lnTo>
                    <a:pt x="178" y="140"/>
                  </a:lnTo>
                  <a:lnTo>
                    <a:pt x="198" y="190"/>
                  </a:lnTo>
                  <a:lnTo>
                    <a:pt x="216" y="151"/>
                  </a:lnTo>
                  <a:lnTo>
                    <a:pt x="219" y="142"/>
                  </a:lnTo>
                  <a:lnTo>
                    <a:pt x="227" y="137"/>
                  </a:lnTo>
                  <a:lnTo>
                    <a:pt x="227" y="130"/>
                  </a:lnTo>
                  <a:lnTo>
                    <a:pt x="232" y="119"/>
                  </a:lnTo>
                  <a:lnTo>
                    <a:pt x="234" y="121"/>
                  </a:lnTo>
                  <a:lnTo>
                    <a:pt x="231" y="126"/>
                  </a:lnTo>
                  <a:lnTo>
                    <a:pt x="234" y="137"/>
                  </a:lnTo>
                  <a:lnTo>
                    <a:pt x="242" y="135"/>
                  </a:lnTo>
                  <a:lnTo>
                    <a:pt x="245" y="123"/>
                  </a:lnTo>
                  <a:lnTo>
                    <a:pt x="255" y="125"/>
                  </a:lnTo>
                  <a:lnTo>
                    <a:pt x="260" y="118"/>
                  </a:lnTo>
                  <a:lnTo>
                    <a:pt x="261" y="121"/>
                  </a:lnTo>
                  <a:lnTo>
                    <a:pt x="250" y="139"/>
                  </a:lnTo>
                  <a:lnTo>
                    <a:pt x="259" y="141"/>
                  </a:lnTo>
                  <a:lnTo>
                    <a:pt x="265" y="130"/>
                  </a:lnTo>
                  <a:lnTo>
                    <a:pt x="273" y="126"/>
                  </a:lnTo>
                  <a:lnTo>
                    <a:pt x="280" y="113"/>
                  </a:lnTo>
                  <a:lnTo>
                    <a:pt x="305" y="110"/>
                  </a:lnTo>
                  <a:lnTo>
                    <a:pt x="316" y="108"/>
                  </a:lnTo>
                  <a:lnTo>
                    <a:pt x="335" y="96"/>
                  </a:lnTo>
                  <a:lnTo>
                    <a:pt x="363" y="100"/>
                  </a:lnTo>
                  <a:lnTo>
                    <a:pt x="382" y="111"/>
                  </a:lnTo>
                  <a:lnTo>
                    <a:pt x="384" y="97"/>
                  </a:lnTo>
                  <a:lnTo>
                    <a:pt x="392" y="97"/>
                  </a:lnTo>
                  <a:lnTo>
                    <a:pt x="416" y="98"/>
                  </a:lnTo>
                  <a:lnTo>
                    <a:pt x="434" y="94"/>
                  </a:lnTo>
                  <a:lnTo>
                    <a:pt x="409" y="81"/>
                  </a:lnTo>
                  <a:lnTo>
                    <a:pt x="405" y="61"/>
                  </a:lnTo>
                  <a:lnTo>
                    <a:pt x="385" y="66"/>
                  </a:lnTo>
                  <a:lnTo>
                    <a:pt x="381" y="61"/>
                  </a:lnTo>
                  <a:lnTo>
                    <a:pt x="371" y="66"/>
                  </a:lnTo>
                  <a:lnTo>
                    <a:pt x="362" y="63"/>
                  </a:lnTo>
                  <a:lnTo>
                    <a:pt x="356" y="61"/>
                  </a:lnTo>
                  <a:lnTo>
                    <a:pt x="354" y="51"/>
                  </a:lnTo>
                  <a:lnTo>
                    <a:pt x="358" y="39"/>
                  </a:lnTo>
                  <a:lnTo>
                    <a:pt x="337" y="43"/>
                  </a:lnTo>
                  <a:lnTo>
                    <a:pt x="319" y="51"/>
                  </a:lnTo>
                  <a:lnTo>
                    <a:pt x="277" y="55"/>
                  </a:lnTo>
                  <a:lnTo>
                    <a:pt x="249" y="78"/>
                  </a:lnTo>
                  <a:lnTo>
                    <a:pt x="242" y="74"/>
                  </a:lnTo>
                  <a:lnTo>
                    <a:pt x="235" y="76"/>
                  </a:lnTo>
                  <a:lnTo>
                    <a:pt x="225" y="69"/>
                  </a:lnTo>
                  <a:lnTo>
                    <a:pt x="216" y="74"/>
                  </a:lnTo>
                  <a:lnTo>
                    <a:pt x="200" y="75"/>
                  </a:lnTo>
                  <a:lnTo>
                    <a:pt x="179" y="49"/>
                  </a:lnTo>
                  <a:lnTo>
                    <a:pt x="153" y="46"/>
                  </a:lnTo>
                  <a:lnTo>
                    <a:pt x="145" y="46"/>
                  </a:lnTo>
                  <a:lnTo>
                    <a:pt x="140" y="52"/>
                  </a:lnTo>
                  <a:lnTo>
                    <a:pt x="143" y="39"/>
                  </a:lnTo>
                  <a:lnTo>
                    <a:pt x="134" y="49"/>
                  </a:lnTo>
                  <a:lnTo>
                    <a:pt x="127" y="58"/>
                  </a:lnTo>
                  <a:lnTo>
                    <a:pt x="128" y="45"/>
                  </a:lnTo>
                  <a:lnTo>
                    <a:pt x="140" y="22"/>
                  </a:lnTo>
                  <a:lnTo>
                    <a:pt x="155" y="6"/>
                  </a:lnTo>
                  <a:lnTo>
                    <a:pt x="170" y="3"/>
                  </a:lnTo>
                  <a:lnTo>
                    <a:pt x="169" y="0"/>
                  </a:lnTo>
                  <a:lnTo>
                    <a:pt x="143" y="1"/>
                  </a:lnTo>
                  <a:lnTo>
                    <a:pt x="127" y="7"/>
                  </a:lnTo>
                  <a:lnTo>
                    <a:pt x="122" y="15"/>
                  </a:lnTo>
                  <a:lnTo>
                    <a:pt x="103" y="28"/>
                  </a:lnTo>
                  <a:lnTo>
                    <a:pt x="94" y="39"/>
                  </a:lnTo>
                  <a:lnTo>
                    <a:pt x="80" y="43"/>
                  </a:lnTo>
                  <a:lnTo>
                    <a:pt x="75" y="51"/>
                  </a:lnTo>
                  <a:lnTo>
                    <a:pt x="63" y="54"/>
                  </a:lnTo>
                  <a:lnTo>
                    <a:pt x="39" y="58"/>
                  </a:lnTo>
                  <a:lnTo>
                    <a:pt x="34" y="62"/>
                  </a:lnTo>
                  <a:lnTo>
                    <a:pt x="20" y="73"/>
                  </a:lnTo>
                  <a:lnTo>
                    <a:pt x="0" y="82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96B23BE9-1EC7-41F9-AD80-1DB46B997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298" y="2604871"/>
              <a:ext cx="431745" cy="660491"/>
            </a:xfrm>
            <a:custGeom>
              <a:avLst/>
              <a:gdLst/>
              <a:ahLst/>
              <a:cxnLst>
                <a:cxn ang="0">
                  <a:pos x="0" y="338"/>
                </a:cxn>
                <a:cxn ang="0">
                  <a:pos x="27" y="297"/>
                </a:cxn>
                <a:cxn ang="0">
                  <a:pos x="32" y="282"/>
                </a:cxn>
                <a:cxn ang="0">
                  <a:pos x="34" y="252"/>
                </a:cxn>
                <a:cxn ang="0">
                  <a:pos x="27" y="225"/>
                </a:cxn>
                <a:cxn ang="0">
                  <a:pos x="11" y="199"/>
                </a:cxn>
                <a:cxn ang="0">
                  <a:pos x="3" y="183"/>
                </a:cxn>
                <a:cxn ang="0">
                  <a:pos x="8" y="170"/>
                </a:cxn>
                <a:cxn ang="0">
                  <a:pos x="0" y="153"/>
                </a:cxn>
                <a:cxn ang="0">
                  <a:pos x="9" y="140"/>
                </a:cxn>
                <a:cxn ang="0">
                  <a:pos x="16" y="112"/>
                </a:cxn>
                <a:cxn ang="0">
                  <a:pos x="14" y="99"/>
                </a:cxn>
                <a:cxn ang="0">
                  <a:pos x="23" y="88"/>
                </a:cxn>
                <a:cxn ang="0">
                  <a:pos x="23" y="78"/>
                </a:cxn>
                <a:cxn ang="0">
                  <a:pos x="40" y="73"/>
                </a:cxn>
                <a:cxn ang="0">
                  <a:pos x="55" y="51"/>
                </a:cxn>
                <a:cxn ang="0">
                  <a:pos x="54" y="87"/>
                </a:cxn>
                <a:cxn ang="0">
                  <a:pos x="66" y="79"/>
                </a:cxn>
                <a:cxn ang="0">
                  <a:pos x="66" y="51"/>
                </a:cxn>
                <a:cxn ang="0">
                  <a:pos x="83" y="36"/>
                </a:cxn>
                <a:cxn ang="0">
                  <a:pos x="93" y="34"/>
                </a:cxn>
                <a:cxn ang="0">
                  <a:pos x="84" y="28"/>
                </a:cxn>
                <a:cxn ang="0">
                  <a:pos x="81" y="19"/>
                </a:cxn>
                <a:cxn ang="0">
                  <a:pos x="87" y="4"/>
                </a:cxn>
                <a:cxn ang="0">
                  <a:pos x="102" y="0"/>
                </a:cxn>
                <a:cxn ang="0">
                  <a:pos x="136" y="9"/>
                </a:cxn>
                <a:cxn ang="0">
                  <a:pos x="150" y="19"/>
                </a:cxn>
                <a:cxn ang="0">
                  <a:pos x="190" y="27"/>
                </a:cxn>
                <a:cxn ang="0">
                  <a:pos x="197" y="37"/>
                </a:cxn>
                <a:cxn ang="0">
                  <a:pos x="209" y="49"/>
                </a:cxn>
                <a:cxn ang="0">
                  <a:pos x="199" y="49"/>
                </a:cxn>
                <a:cxn ang="0">
                  <a:pos x="197" y="57"/>
                </a:cxn>
                <a:cxn ang="0">
                  <a:pos x="209" y="69"/>
                </a:cxn>
                <a:cxn ang="0">
                  <a:pos x="213" y="92"/>
                </a:cxn>
                <a:cxn ang="0">
                  <a:pos x="210" y="107"/>
                </a:cxn>
                <a:cxn ang="0">
                  <a:pos x="200" y="124"/>
                </a:cxn>
                <a:cxn ang="0">
                  <a:pos x="198" y="131"/>
                </a:cxn>
                <a:cxn ang="0">
                  <a:pos x="182" y="138"/>
                </a:cxn>
                <a:cxn ang="0">
                  <a:pos x="179" y="145"/>
                </a:cxn>
                <a:cxn ang="0">
                  <a:pos x="181" y="163"/>
                </a:cxn>
                <a:cxn ang="0">
                  <a:pos x="199" y="172"/>
                </a:cxn>
                <a:cxn ang="0">
                  <a:pos x="210" y="157"/>
                </a:cxn>
                <a:cxn ang="0">
                  <a:pos x="221" y="138"/>
                </a:cxn>
                <a:cxn ang="0">
                  <a:pos x="246" y="125"/>
                </a:cxn>
                <a:cxn ang="0">
                  <a:pos x="262" y="133"/>
                </a:cxn>
                <a:cxn ang="0">
                  <a:pos x="272" y="156"/>
                </a:cxn>
                <a:cxn ang="0">
                  <a:pos x="285" y="195"/>
                </a:cxn>
                <a:cxn ang="0">
                  <a:pos x="290" y="208"/>
                </a:cxn>
                <a:cxn ang="0">
                  <a:pos x="286" y="218"/>
                </a:cxn>
                <a:cxn ang="0">
                  <a:pos x="289" y="237"/>
                </a:cxn>
                <a:cxn ang="0">
                  <a:pos x="285" y="246"/>
                </a:cxn>
                <a:cxn ang="0">
                  <a:pos x="276" y="238"/>
                </a:cxn>
                <a:cxn ang="0">
                  <a:pos x="269" y="240"/>
                </a:cxn>
                <a:cxn ang="0">
                  <a:pos x="269" y="255"/>
                </a:cxn>
                <a:cxn ang="0">
                  <a:pos x="266" y="263"/>
                </a:cxn>
                <a:cxn ang="0">
                  <a:pos x="253" y="270"/>
                </a:cxn>
                <a:cxn ang="0">
                  <a:pos x="250" y="291"/>
                </a:cxn>
                <a:cxn ang="0">
                  <a:pos x="243" y="300"/>
                </a:cxn>
                <a:cxn ang="0">
                  <a:pos x="237" y="320"/>
                </a:cxn>
                <a:cxn ang="0">
                  <a:pos x="141" y="330"/>
                </a:cxn>
                <a:cxn ang="0">
                  <a:pos x="138" y="324"/>
                </a:cxn>
                <a:cxn ang="0">
                  <a:pos x="0" y="338"/>
                </a:cxn>
              </a:cxnLst>
              <a:rect l="0" t="0" r="r" b="b"/>
              <a:pathLst>
                <a:path w="291" h="339">
                  <a:moveTo>
                    <a:pt x="0" y="338"/>
                  </a:moveTo>
                  <a:lnTo>
                    <a:pt x="27" y="297"/>
                  </a:lnTo>
                  <a:lnTo>
                    <a:pt x="32" y="282"/>
                  </a:lnTo>
                  <a:lnTo>
                    <a:pt x="34" y="252"/>
                  </a:lnTo>
                  <a:lnTo>
                    <a:pt x="27" y="225"/>
                  </a:lnTo>
                  <a:lnTo>
                    <a:pt x="11" y="199"/>
                  </a:lnTo>
                  <a:lnTo>
                    <a:pt x="3" y="183"/>
                  </a:lnTo>
                  <a:lnTo>
                    <a:pt x="8" y="170"/>
                  </a:lnTo>
                  <a:lnTo>
                    <a:pt x="0" y="153"/>
                  </a:lnTo>
                  <a:lnTo>
                    <a:pt x="9" y="140"/>
                  </a:lnTo>
                  <a:lnTo>
                    <a:pt x="16" y="112"/>
                  </a:lnTo>
                  <a:lnTo>
                    <a:pt x="14" y="99"/>
                  </a:lnTo>
                  <a:lnTo>
                    <a:pt x="23" y="88"/>
                  </a:lnTo>
                  <a:lnTo>
                    <a:pt x="23" y="78"/>
                  </a:lnTo>
                  <a:lnTo>
                    <a:pt x="40" y="73"/>
                  </a:lnTo>
                  <a:lnTo>
                    <a:pt x="55" y="51"/>
                  </a:lnTo>
                  <a:lnTo>
                    <a:pt x="54" y="87"/>
                  </a:lnTo>
                  <a:lnTo>
                    <a:pt x="66" y="79"/>
                  </a:lnTo>
                  <a:lnTo>
                    <a:pt x="66" y="51"/>
                  </a:lnTo>
                  <a:lnTo>
                    <a:pt x="83" y="36"/>
                  </a:lnTo>
                  <a:lnTo>
                    <a:pt x="93" y="34"/>
                  </a:lnTo>
                  <a:lnTo>
                    <a:pt x="84" y="28"/>
                  </a:lnTo>
                  <a:lnTo>
                    <a:pt x="81" y="19"/>
                  </a:lnTo>
                  <a:lnTo>
                    <a:pt x="87" y="4"/>
                  </a:lnTo>
                  <a:lnTo>
                    <a:pt x="102" y="0"/>
                  </a:lnTo>
                  <a:lnTo>
                    <a:pt x="136" y="9"/>
                  </a:lnTo>
                  <a:lnTo>
                    <a:pt x="150" y="19"/>
                  </a:lnTo>
                  <a:lnTo>
                    <a:pt x="190" y="27"/>
                  </a:lnTo>
                  <a:lnTo>
                    <a:pt x="197" y="37"/>
                  </a:lnTo>
                  <a:lnTo>
                    <a:pt x="209" y="49"/>
                  </a:lnTo>
                  <a:lnTo>
                    <a:pt x="199" y="49"/>
                  </a:lnTo>
                  <a:lnTo>
                    <a:pt x="197" y="57"/>
                  </a:lnTo>
                  <a:lnTo>
                    <a:pt x="209" y="69"/>
                  </a:lnTo>
                  <a:lnTo>
                    <a:pt x="213" y="92"/>
                  </a:lnTo>
                  <a:lnTo>
                    <a:pt x="210" y="107"/>
                  </a:lnTo>
                  <a:lnTo>
                    <a:pt x="200" y="124"/>
                  </a:lnTo>
                  <a:lnTo>
                    <a:pt x="198" y="131"/>
                  </a:lnTo>
                  <a:lnTo>
                    <a:pt x="182" y="138"/>
                  </a:lnTo>
                  <a:lnTo>
                    <a:pt x="179" y="145"/>
                  </a:lnTo>
                  <a:lnTo>
                    <a:pt x="181" y="163"/>
                  </a:lnTo>
                  <a:lnTo>
                    <a:pt x="199" y="172"/>
                  </a:lnTo>
                  <a:lnTo>
                    <a:pt x="210" y="157"/>
                  </a:lnTo>
                  <a:lnTo>
                    <a:pt x="221" y="138"/>
                  </a:lnTo>
                  <a:lnTo>
                    <a:pt x="246" y="125"/>
                  </a:lnTo>
                  <a:lnTo>
                    <a:pt x="262" y="133"/>
                  </a:lnTo>
                  <a:lnTo>
                    <a:pt x="272" y="156"/>
                  </a:lnTo>
                  <a:lnTo>
                    <a:pt x="285" y="195"/>
                  </a:lnTo>
                  <a:lnTo>
                    <a:pt x="290" y="208"/>
                  </a:lnTo>
                  <a:lnTo>
                    <a:pt x="286" y="218"/>
                  </a:lnTo>
                  <a:lnTo>
                    <a:pt x="289" y="237"/>
                  </a:lnTo>
                  <a:lnTo>
                    <a:pt x="285" y="246"/>
                  </a:lnTo>
                  <a:lnTo>
                    <a:pt x="276" y="238"/>
                  </a:lnTo>
                  <a:lnTo>
                    <a:pt x="269" y="240"/>
                  </a:lnTo>
                  <a:lnTo>
                    <a:pt x="269" y="255"/>
                  </a:lnTo>
                  <a:lnTo>
                    <a:pt x="266" y="263"/>
                  </a:lnTo>
                  <a:lnTo>
                    <a:pt x="253" y="270"/>
                  </a:lnTo>
                  <a:lnTo>
                    <a:pt x="250" y="291"/>
                  </a:lnTo>
                  <a:lnTo>
                    <a:pt x="243" y="300"/>
                  </a:lnTo>
                  <a:lnTo>
                    <a:pt x="237" y="320"/>
                  </a:lnTo>
                  <a:lnTo>
                    <a:pt x="141" y="330"/>
                  </a:lnTo>
                  <a:lnTo>
                    <a:pt x="138" y="324"/>
                  </a:lnTo>
                  <a:lnTo>
                    <a:pt x="0" y="338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9E12F0CF-02CA-4C71-9FBC-90D1EA855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173" y="2106328"/>
              <a:ext cx="739681" cy="930403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97"/>
                </a:cxn>
                <a:cxn ang="0">
                  <a:pos x="21" y="151"/>
                </a:cxn>
                <a:cxn ang="0">
                  <a:pos x="23" y="220"/>
                </a:cxn>
                <a:cxn ang="0">
                  <a:pos x="38" y="278"/>
                </a:cxn>
                <a:cxn ang="0">
                  <a:pos x="20" y="307"/>
                </a:cxn>
                <a:cxn ang="0">
                  <a:pos x="44" y="329"/>
                </a:cxn>
                <a:cxn ang="0">
                  <a:pos x="42" y="477"/>
                </a:cxn>
                <a:cxn ang="0">
                  <a:pos x="403" y="471"/>
                </a:cxn>
                <a:cxn ang="0">
                  <a:pos x="395" y="442"/>
                </a:cxn>
                <a:cxn ang="0">
                  <a:pos x="387" y="431"/>
                </a:cxn>
                <a:cxn ang="0">
                  <a:pos x="356" y="416"/>
                </a:cxn>
                <a:cxn ang="0">
                  <a:pos x="338" y="397"/>
                </a:cxn>
                <a:cxn ang="0">
                  <a:pos x="290" y="372"/>
                </a:cxn>
                <a:cxn ang="0">
                  <a:pos x="290" y="329"/>
                </a:cxn>
                <a:cxn ang="0">
                  <a:pos x="278" y="301"/>
                </a:cxn>
                <a:cxn ang="0">
                  <a:pos x="321" y="257"/>
                </a:cxn>
                <a:cxn ang="0">
                  <a:pos x="319" y="217"/>
                </a:cxn>
                <a:cxn ang="0">
                  <a:pos x="326" y="209"/>
                </a:cxn>
                <a:cxn ang="0">
                  <a:pos x="373" y="176"/>
                </a:cxn>
                <a:cxn ang="0">
                  <a:pos x="402" y="151"/>
                </a:cxn>
                <a:cxn ang="0">
                  <a:pos x="434" y="127"/>
                </a:cxn>
                <a:cxn ang="0">
                  <a:pos x="497" y="100"/>
                </a:cxn>
                <a:cxn ang="0">
                  <a:pos x="472" y="101"/>
                </a:cxn>
                <a:cxn ang="0">
                  <a:pos x="449" y="93"/>
                </a:cxn>
                <a:cxn ang="0">
                  <a:pos x="414" y="97"/>
                </a:cxn>
                <a:cxn ang="0">
                  <a:pos x="405" y="85"/>
                </a:cxn>
                <a:cxn ang="0">
                  <a:pos x="395" y="89"/>
                </a:cxn>
                <a:cxn ang="0">
                  <a:pos x="371" y="101"/>
                </a:cxn>
                <a:cxn ang="0">
                  <a:pos x="354" y="98"/>
                </a:cxn>
                <a:cxn ang="0">
                  <a:pos x="346" y="90"/>
                </a:cxn>
                <a:cxn ang="0">
                  <a:pos x="333" y="89"/>
                </a:cxn>
                <a:cxn ang="0">
                  <a:pos x="327" y="77"/>
                </a:cxn>
                <a:cxn ang="0">
                  <a:pos x="313" y="80"/>
                </a:cxn>
                <a:cxn ang="0">
                  <a:pos x="313" y="89"/>
                </a:cxn>
                <a:cxn ang="0">
                  <a:pos x="308" y="89"/>
                </a:cxn>
                <a:cxn ang="0">
                  <a:pos x="300" y="72"/>
                </a:cxn>
                <a:cxn ang="0">
                  <a:pos x="286" y="71"/>
                </a:cxn>
                <a:cxn ang="0">
                  <a:pos x="291" y="64"/>
                </a:cxn>
                <a:cxn ang="0">
                  <a:pos x="261" y="61"/>
                </a:cxn>
                <a:cxn ang="0">
                  <a:pos x="252" y="58"/>
                </a:cxn>
                <a:cxn ang="0">
                  <a:pos x="217" y="69"/>
                </a:cxn>
                <a:cxn ang="0">
                  <a:pos x="212" y="60"/>
                </a:cxn>
                <a:cxn ang="0">
                  <a:pos x="161" y="50"/>
                </a:cxn>
                <a:cxn ang="0">
                  <a:pos x="150" y="4"/>
                </a:cxn>
                <a:cxn ang="0">
                  <a:pos x="128" y="0"/>
                </a:cxn>
                <a:cxn ang="0">
                  <a:pos x="129" y="30"/>
                </a:cxn>
                <a:cxn ang="0">
                  <a:pos x="0" y="29"/>
                </a:cxn>
              </a:cxnLst>
              <a:rect l="0" t="0" r="r" b="b"/>
              <a:pathLst>
                <a:path w="498" h="478">
                  <a:moveTo>
                    <a:pt x="0" y="29"/>
                  </a:moveTo>
                  <a:lnTo>
                    <a:pt x="3" y="97"/>
                  </a:lnTo>
                  <a:lnTo>
                    <a:pt x="21" y="151"/>
                  </a:lnTo>
                  <a:lnTo>
                    <a:pt x="23" y="220"/>
                  </a:lnTo>
                  <a:lnTo>
                    <a:pt x="38" y="278"/>
                  </a:lnTo>
                  <a:lnTo>
                    <a:pt x="20" y="307"/>
                  </a:lnTo>
                  <a:lnTo>
                    <a:pt x="44" y="329"/>
                  </a:lnTo>
                  <a:lnTo>
                    <a:pt x="42" y="477"/>
                  </a:lnTo>
                  <a:lnTo>
                    <a:pt x="403" y="471"/>
                  </a:lnTo>
                  <a:lnTo>
                    <a:pt x="395" y="442"/>
                  </a:lnTo>
                  <a:lnTo>
                    <a:pt x="387" y="431"/>
                  </a:lnTo>
                  <a:lnTo>
                    <a:pt x="356" y="416"/>
                  </a:lnTo>
                  <a:lnTo>
                    <a:pt x="338" y="397"/>
                  </a:lnTo>
                  <a:lnTo>
                    <a:pt x="290" y="372"/>
                  </a:lnTo>
                  <a:lnTo>
                    <a:pt x="290" y="329"/>
                  </a:lnTo>
                  <a:lnTo>
                    <a:pt x="278" y="301"/>
                  </a:lnTo>
                  <a:lnTo>
                    <a:pt x="321" y="257"/>
                  </a:lnTo>
                  <a:lnTo>
                    <a:pt x="319" y="217"/>
                  </a:lnTo>
                  <a:lnTo>
                    <a:pt x="326" y="209"/>
                  </a:lnTo>
                  <a:lnTo>
                    <a:pt x="373" y="176"/>
                  </a:lnTo>
                  <a:lnTo>
                    <a:pt x="402" y="151"/>
                  </a:lnTo>
                  <a:lnTo>
                    <a:pt x="434" y="127"/>
                  </a:lnTo>
                  <a:lnTo>
                    <a:pt x="497" y="100"/>
                  </a:lnTo>
                  <a:lnTo>
                    <a:pt x="472" y="101"/>
                  </a:lnTo>
                  <a:lnTo>
                    <a:pt x="449" y="93"/>
                  </a:lnTo>
                  <a:lnTo>
                    <a:pt x="414" y="97"/>
                  </a:lnTo>
                  <a:lnTo>
                    <a:pt x="405" y="85"/>
                  </a:lnTo>
                  <a:lnTo>
                    <a:pt x="395" y="89"/>
                  </a:lnTo>
                  <a:lnTo>
                    <a:pt x="371" y="101"/>
                  </a:lnTo>
                  <a:lnTo>
                    <a:pt x="354" y="98"/>
                  </a:lnTo>
                  <a:lnTo>
                    <a:pt x="346" y="90"/>
                  </a:lnTo>
                  <a:lnTo>
                    <a:pt x="333" y="89"/>
                  </a:lnTo>
                  <a:lnTo>
                    <a:pt x="327" y="77"/>
                  </a:lnTo>
                  <a:lnTo>
                    <a:pt x="313" y="80"/>
                  </a:lnTo>
                  <a:lnTo>
                    <a:pt x="313" y="89"/>
                  </a:lnTo>
                  <a:lnTo>
                    <a:pt x="308" y="89"/>
                  </a:lnTo>
                  <a:lnTo>
                    <a:pt x="300" y="72"/>
                  </a:lnTo>
                  <a:lnTo>
                    <a:pt x="286" y="71"/>
                  </a:lnTo>
                  <a:lnTo>
                    <a:pt x="291" y="64"/>
                  </a:lnTo>
                  <a:lnTo>
                    <a:pt x="261" y="61"/>
                  </a:lnTo>
                  <a:lnTo>
                    <a:pt x="252" y="58"/>
                  </a:lnTo>
                  <a:lnTo>
                    <a:pt x="217" y="69"/>
                  </a:lnTo>
                  <a:lnTo>
                    <a:pt x="212" y="60"/>
                  </a:lnTo>
                  <a:lnTo>
                    <a:pt x="161" y="50"/>
                  </a:lnTo>
                  <a:lnTo>
                    <a:pt x="150" y="4"/>
                  </a:lnTo>
                  <a:lnTo>
                    <a:pt x="128" y="0"/>
                  </a:lnTo>
                  <a:lnTo>
                    <a:pt x="129" y="30"/>
                  </a:lnTo>
                  <a:lnTo>
                    <a:pt x="0" y="2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C0C37CA5-FB9C-414D-A95B-D61C776C8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855" y="4351362"/>
              <a:ext cx="399999" cy="774807"/>
            </a:xfrm>
            <a:custGeom>
              <a:avLst/>
              <a:gdLst/>
              <a:ahLst/>
              <a:cxnLst>
                <a:cxn ang="0">
                  <a:pos x="0" y="337"/>
                </a:cxn>
                <a:cxn ang="0">
                  <a:pos x="2" y="322"/>
                </a:cxn>
                <a:cxn ang="0">
                  <a:pos x="17" y="275"/>
                </a:cxn>
                <a:cxn ang="0">
                  <a:pos x="45" y="247"/>
                </a:cxn>
                <a:cxn ang="0">
                  <a:pos x="36" y="238"/>
                </a:cxn>
                <a:cxn ang="0">
                  <a:pos x="40" y="208"/>
                </a:cxn>
                <a:cxn ang="0">
                  <a:pos x="27" y="174"/>
                </a:cxn>
                <a:cxn ang="0">
                  <a:pos x="21" y="130"/>
                </a:cxn>
                <a:cxn ang="0">
                  <a:pos x="41" y="81"/>
                </a:cxn>
                <a:cxn ang="0">
                  <a:pos x="68" y="47"/>
                </a:cxn>
                <a:cxn ang="0">
                  <a:pos x="68" y="38"/>
                </a:cxn>
                <a:cxn ang="0">
                  <a:pos x="88" y="8"/>
                </a:cxn>
                <a:cxn ang="0">
                  <a:pos x="252" y="0"/>
                </a:cxn>
                <a:cxn ang="0">
                  <a:pos x="258" y="7"/>
                </a:cxn>
                <a:cxn ang="0">
                  <a:pos x="251" y="253"/>
                </a:cxn>
                <a:cxn ang="0">
                  <a:pos x="269" y="374"/>
                </a:cxn>
                <a:cxn ang="0">
                  <a:pos x="260" y="380"/>
                </a:cxn>
                <a:cxn ang="0">
                  <a:pos x="252" y="374"/>
                </a:cxn>
                <a:cxn ang="0">
                  <a:pos x="239" y="379"/>
                </a:cxn>
                <a:cxn ang="0">
                  <a:pos x="227" y="372"/>
                </a:cxn>
                <a:cxn ang="0">
                  <a:pos x="226" y="377"/>
                </a:cxn>
                <a:cxn ang="0">
                  <a:pos x="213" y="378"/>
                </a:cxn>
                <a:cxn ang="0">
                  <a:pos x="197" y="385"/>
                </a:cxn>
                <a:cxn ang="0">
                  <a:pos x="191" y="380"/>
                </a:cxn>
                <a:cxn ang="0">
                  <a:pos x="183" y="394"/>
                </a:cxn>
                <a:cxn ang="0">
                  <a:pos x="175" y="397"/>
                </a:cxn>
                <a:cxn ang="0">
                  <a:pos x="148" y="358"/>
                </a:cxn>
                <a:cxn ang="0">
                  <a:pos x="153" y="332"/>
                </a:cxn>
                <a:cxn ang="0">
                  <a:pos x="0" y="337"/>
                </a:cxn>
              </a:cxnLst>
              <a:rect l="0" t="0" r="r" b="b"/>
              <a:pathLst>
                <a:path w="270" h="398">
                  <a:moveTo>
                    <a:pt x="0" y="337"/>
                  </a:moveTo>
                  <a:lnTo>
                    <a:pt x="2" y="322"/>
                  </a:lnTo>
                  <a:lnTo>
                    <a:pt x="17" y="275"/>
                  </a:lnTo>
                  <a:lnTo>
                    <a:pt x="45" y="247"/>
                  </a:lnTo>
                  <a:lnTo>
                    <a:pt x="36" y="238"/>
                  </a:lnTo>
                  <a:lnTo>
                    <a:pt x="40" y="208"/>
                  </a:lnTo>
                  <a:lnTo>
                    <a:pt x="27" y="174"/>
                  </a:lnTo>
                  <a:lnTo>
                    <a:pt x="21" y="130"/>
                  </a:lnTo>
                  <a:lnTo>
                    <a:pt x="41" y="81"/>
                  </a:lnTo>
                  <a:lnTo>
                    <a:pt x="68" y="47"/>
                  </a:lnTo>
                  <a:lnTo>
                    <a:pt x="68" y="38"/>
                  </a:lnTo>
                  <a:lnTo>
                    <a:pt x="88" y="8"/>
                  </a:lnTo>
                  <a:lnTo>
                    <a:pt x="252" y="0"/>
                  </a:lnTo>
                  <a:lnTo>
                    <a:pt x="258" y="7"/>
                  </a:lnTo>
                  <a:lnTo>
                    <a:pt x="251" y="253"/>
                  </a:lnTo>
                  <a:lnTo>
                    <a:pt x="269" y="374"/>
                  </a:lnTo>
                  <a:lnTo>
                    <a:pt x="260" y="380"/>
                  </a:lnTo>
                  <a:lnTo>
                    <a:pt x="252" y="374"/>
                  </a:lnTo>
                  <a:lnTo>
                    <a:pt x="239" y="379"/>
                  </a:lnTo>
                  <a:lnTo>
                    <a:pt x="227" y="372"/>
                  </a:lnTo>
                  <a:lnTo>
                    <a:pt x="226" y="377"/>
                  </a:lnTo>
                  <a:lnTo>
                    <a:pt x="213" y="378"/>
                  </a:lnTo>
                  <a:lnTo>
                    <a:pt x="197" y="385"/>
                  </a:lnTo>
                  <a:lnTo>
                    <a:pt x="191" y="380"/>
                  </a:lnTo>
                  <a:lnTo>
                    <a:pt x="183" y="394"/>
                  </a:lnTo>
                  <a:lnTo>
                    <a:pt x="175" y="397"/>
                  </a:lnTo>
                  <a:lnTo>
                    <a:pt x="148" y="358"/>
                  </a:lnTo>
                  <a:lnTo>
                    <a:pt x="153" y="332"/>
                  </a:lnTo>
                  <a:lnTo>
                    <a:pt x="0" y="33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CE5C2E3B-34D4-4286-A130-71478366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43" y="3486055"/>
              <a:ext cx="750792" cy="722412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1" y="54"/>
                </a:cxn>
                <a:cxn ang="0">
                  <a:pos x="47" y="64"/>
                </a:cxn>
                <a:cxn ang="0">
                  <a:pos x="53" y="61"/>
                </a:cxn>
                <a:cxn ang="0">
                  <a:pos x="63" y="69"/>
                </a:cxn>
                <a:cxn ang="0">
                  <a:pos x="66" y="75"/>
                </a:cxn>
                <a:cxn ang="0">
                  <a:pos x="55" y="75"/>
                </a:cxn>
                <a:cxn ang="0">
                  <a:pos x="48" y="91"/>
                </a:cxn>
                <a:cxn ang="0">
                  <a:pos x="69" y="119"/>
                </a:cxn>
                <a:cxn ang="0">
                  <a:pos x="86" y="125"/>
                </a:cxn>
                <a:cxn ang="0">
                  <a:pos x="82" y="296"/>
                </a:cxn>
                <a:cxn ang="0">
                  <a:pos x="86" y="338"/>
                </a:cxn>
                <a:cxn ang="0">
                  <a:pos x="419" y="329"/>
                </a:cxn>
                <a:cxn ang="0">
                  <a:pos x="423" y="354"/>
                </a:cxn>
                <a:cxn ang="0">
                  <a:pos x="410" y="371"/>
                </a:cxn>
                <a:cxn ang="0">
                  <a:pos x="461" y="368"/>
                </a:cxn>
                <a:cxn ang="0">
                  <a:pos x="470" y="354"/>
                </a:cxn>
                <a:cxn ang="0">
                  <a:pos x="472" y="336"/>
                </a:cxn>
                <a:cxn ang="0">
                  <a:pos x="483" y="328"/>
                </a:cxn>
                <a:cxn ang="0">
                  <a:pos x="489" y="315"/>
                </a:cxn>
                <a:cxn ang="0">
                  <a:pos x="500" y="313"/>
                </a:cxn>
                <a:cxn ang="0">
                  <a:pos x="505" y="286"/>
                </a:cxn>
                <a:cxn ang="0">
                  <a:pos x="498" y="284"/>
                </a:cxn>
                <a:cxn ang="0">
                  <a:pos x="485" y="284"/>
                </a:cxn>
                <a:cxn ang="0">
                  <a:pos x="472" y="264"/>
                </a:cxn>
                <a:cxn ang="0">
                  <a:pos x="468" y="238"/>
                </a:cxn>
                <a:cxn ang="0">
                  <a:pos x="454" y="222"/>
                </a:cxn>
                <a:cxn ang="0">
                  <a:pos x="435" y="215"/>
                </a:cxn>
                <a:cxn ang="0">
                  <a:pos x="410" y="198"/>
                </a:cxn>
                <a:cxn ang="0">
                  <a:pos x="402" y="174"/>
                </a:cxn>
                <a:cxn ang="0">
                  <a:pos x="415" y="141"/>
                </a:cxn>
                <a:cxn ang="0">
                  <a:pos x="403" y="135"/>
                </a:cxn>
                <a:cxn ang="0">
                  <a:pos x="374" y="135"/>
                </a:cxn>
                <a:cxn ang="0">
                  <a:pos x="367" y="113"/>
                </a:cxn>
                <a:cxn ang="0">
                  <a:pos x="321" y="69"/>
                </a:cxn>
                <a:cxn ang="0">
                  <a:pos x="309" y="31"/>
                </a:cxn>
                <a:cxn ang="0">
                  <a:pos x="316" y="18"/>
                </a:cxn>
                <a:cxn ang="0">
                  <a:pos x="291" y="0"/>
                </a:cxn>
                <a:cxn ang="0">
                  <a:pos x="0" y="4"/>
                </a:cxn>
              </a:cxnLst>
              <a:rect l="0" t="0" r="r" b="b"/>
              <a:pathLst>
                <a:path w="506" h="372">
                  <a:moveTo>
                    <a:pt x="0" y="4"/>
                  </a:moveTo>
                  <a:lnTo>
                    <a:pt x="31" y="54"/>
                  </a:lnTo>
                  <a:lnTo>
                    <a:pt x="47" y="64"/>
                  </a:lnTo>
                  <a:lnTo>
                    <a:pt x="53" y="61"/>
                  </a:lnTo>
                  <a:lnTo>
                    <a:pt x="63" y="69"/>
                  </a:lnTo>
                  <a:lnTo>
                    <a:pt x="66" y="75"/>
                  </a:lnTo>
                  <a:lnTo>
                    <a:pt x="55" y="75"/>
                  </a:lnTo>
                  <a:lnTo>
                    <a:pt x="48" y="91"/>
                  </a:lnTo>
                  <a:lnTo>
                    <a:pt x="69" y="119"/>
                  </a:lnTo>
                  <a:lnTo>
                    <a:pt x="86" y="125"/>
                  </a:lnTo>
                  <a:lnTo>
                    <a:pt x="82" y="296"/>
                  </a:lnTo>
                  <a:lnTo>
                    <a:pt x="86" y="338"/>
                  </a:lnTo>
                  <a:lnTo>
                    <a:pt x="419" y="329"/>
                  </a:lnTo>
                  <a:lnTo>
                    <a:pt x="423" y="354"/>
                  </a:lnTo>
                  <a:lnTo>
                    <a:pt x="410" y="371"/>
                  </a:lnTo>
                  <a:lnTo>
                    <a:pt x="461" y="368"/>
                  </a:lnTo>
                  <a:lnTo>
                    <a:pt x="470" y="354"/>
                  </a:lnTo>
                  <a:lnTo>
                    <a:pt x="472" y="336"/>
                  </a:lnTo>
                  <a:lnTo>
                    <a:pt x="483" y="328"/>
                  </a:lnTo>
                  <a:lnTo>
                    <a:pt x="489" y="315"/>
                  </a:lnTo>
                  <a:lnTo>
                    <a:pt x="500" y="313"/>
                  </a:lnTo>
                  <a:lnTo>
                    <a:pt x="505" y="286"/>
                  </a:lnTo>
                  <a:lnTo>
                    <a:pt x="498" y="284"/>
                  </a:lnTo>
                  <a:lnTo>
                    <a:pt x="485" y="284"/>
                  </a:lnTo>
                  <a:lnTo>
                    <a:pt x="472" y="264"/>
                  </a:lnTo>
                  <a:lnTo>
                    <a:pt x="468" y="238"/>
                  </a:lnTo>
                  <a:lnTo>
                    <a:pt x="454" y="222"/>
                  </a:lnTo>
                  <a:lnTo>
                    <a:pt x="435" y="215"/>
                  </a:lnTo>
                  <a:lnTo>
                    <a:pt x="410" y="198"/>
                  </a:lnTo>
                  <a:lnTo>
                    <a:pt x="402" y="174"/>
                  </a:lnTo>
                  <a:lnTo>
                    <a:pt x="415" y="141"/>
                  </a:lnTo>
                  <a:lnTo>
                    <a:pt x="403" y="135"/>
                  </a:lnTo>
                  <a:lnTo>
                    <a:pt x="374" y="135"/>
                  </a:lnTo>
                  <a:lnTo>
                    <a:pt x="367" y="113"/>
                  </a:lnTo>
                  <a:lnTo>
                    <a:pt x="321" y="69"/>
                  </a:lnTo>
                  <a:lnTo>
                    <a:pt x="309" y="31"/>
                  </a:lnTo>
                  <a:lnTo>
                    <a:pt x="316" y="18"/>
                  </a:lnTo>
                  <a:lnTo>
                    <a:pt x="291" y="0"/>
                  </a:lnTo>
                  <a:lnTo>
                    <a:pt x="0" y="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12DB504E-D522-4858-A00F-AA89A498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36" y="1931679"/>
              <a:ext cx="1153966" cy="824025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12" y="106"/>
                </a:cxn>
                <a:cxn ang="0">
                  <a:pos x="15" y="123"/>
                </a:cxn>
                <a:cxn ang="0">
                  <a:pos x="8" y="127"/>
                </a:cxn>
                <a:cxn ang="0">
                  <a:pos x="29" y="146"/>
                </a:cxn>
                <a:cxn ang="0">
                  <a:pos x="55" y="196"/>
                </a:cxn>
                <a:cxn ang="0">
                  <a:pos x="64" y="192"/>
                </a:cxn>
                <a:cxn ang="0">
                  <a:pos x="64" y="200"/>
                </a:cxn>
                <a:cxn ang="0">
                  <a:pos x="74" y="204"/>
                </a:cxn>
                <a:cxn ang="0">
                  <a:pos x="82" y="204"/>
                </a:cxn>
                <a:cxn ang="0">
                  <a:pos x="63" y="240"/>
                </a:cxn>
                <a:cxn ang="0">
                  <a:pos x="65" y="265"/>
                </a:cxn>
                <a:cxn ang="0">
                  <a:pos x="48" y="288"/>
                </a:cxn>
                <a:cxn ang="0">
                  <a:pos x="60" y="300"/>
                </a:cxn>
                <a:cxn ang="0">
                  <a:pos x="91" y="286"/>
                </a:cxn>
                <a:cxn ang="0">
                  <a:pos x="113" y="363"/>
                </a:cxn>
                <a:cxn ang="0">
                  <a:pos x="126" y="367"/>
                </a:cxn>
                <a:cxn ang="0">
                  <a:pos x="129" y="391"/>
                </a:cxn>
                <a:cxn ang="0">
                  <a:pos x="141" y="402"/>
                </a:cxn>
                <a:cxn ang="0">
                  <a:pos x="151" y="391"/>
                </a:cxn>
                <a:cxn ang="0">
                  <a:pos x="170" y="399"/>
                </a:cxn>
                <a:cxn ang="0">
                  <a:pos x="183" y="392"/>
                </a:cxn>
                <a:cxn ang="0">
                  <a:pos x="226" y="398"/>
                </a:cxn>
                <a:cxn ang="0">
                  <a:pos x="235" y="401"/>
                </a:cxn>
                <a:cxn ang="0">
                  <a:pos x="246" y="385"/>
                </a:cxn>
                <a:cxn ang="0">
                  <a:pos x="259" y="410"/>
                </a:cxn>
                <a:cxn ang="0">
                  <a:pos x="268" y="370"/>
                </a:cxn>
                <a:cxn ang="0">
                  <a:pos x="480" y="396"/>
                </a:cxn>
                <a:cxn ang="0">
                  <a:pos x="740" y="421"/>
                </a:cxn>
                <a:cxn ang="0">
                  <a:pos x="747" y="345"/>
                </a:cxn>
                <a:cxn ang="0">
                  <a:pos x="775" y="99"/>
                </a:cxn>
                <a:cxn ang="0">
                  <a:pos x="430" y="64"/>
                </a:cxn>
                <a:cxn ang="0">
                  <a:pos x="259" y="40"/>
                </a:cxn>
                <a:cxn ang="0">
                  <a:pos x="19" y="0"/>
                </a:cxn>
                <a:cxn ang="0">
                  <a:pos x="0" y="79"/>
                </a:cxn>
              </a:cxnLst>
              <a:rect l="0" t="0" r="r" b="b"/>
              <a:pathLst>
                <a:path w="776" h="422">
                  <a:moveTo>
                    <a:pt x="0" y="79"/>
                  </a:moveTo>
                  <a:lnTo>
                    <a:pt x="12" y="106"/>
                  </a:lnTo>
                  <a:lnTo>
                    <a:pt x="15" y="123"/>
                  </a:lnTo>
                  <a:lnTo>
                    <a:pt x="8" y="127"/>
                  </a:lnTo>
                  <a:lnTo>
                    <a:pt x="29" y="146"/>
                  </a:lnTo>
                  <a:lnTo>
                    <a:pt x="55" y="196"/>
                  </a:lnTo>
                  <a:lnTo>
                    <a:pt x="64" y="192"/>
                  </a:lnTo>
                  <a:lnTo>
                    <a:pt x="64" y="200"/>
                  </a:lnTo>
                  <a:lnTo>
                    <a:pt x="74" y="204"/>
                  </a:lnTo>
                  <a:lnTo>
                    <a:pt x="82" y="204"/>
                  </a:lnTo>
                  <a:lnTo>
                    <a:pt x="63" y="240"/>
                  </a:lnTo>
                  <a:lnTo>
                    <a:pt x="65" y="265"/>
                  </a:lnTo>
                  <a:lnTo>
                    <a:pt x="48" y="288"/>
                  </a:lnTo>
                  <a:lnTo>
                    <a:pt x="60" y="300"/>
                  </a:lnTo>
                  <a:lnTo>
                    <a:pt x="91" y="286"/>
                  </a:lnTo>
                  <a:lnTo>
                    <a:pt x="113" y="363"/>
                  </a:lnTo>
                  <a:lnTo>
                    <a:pt x="126" y="367"/>
                  </a:lnTo>
                  <a:lnTo>
                    <a:pt x="129" y="391"/>
                  </a:lnTo>
                  <a:lnTo>
                    <a:pt x="141" y="402"/>
                  </a:lnTo>
                  <a:lnTo>
                    <a:pt x="151" y="391"/>
                  </a:lnTo>
                  <a:lnTo>
                    <a:pt x="170" y="399"/>
                  </a:lnTo>
                  <a:lnTo>
                    <a:pt x="183" y="392"/>
                  </a:lnTo>
                  <a:lnTo>
                    <a:pt x="226" y="398"/>
                  </a:lnTo>
                  <a:lnTo>
                    <a:pt x="235" y="401"/>
                  </a:lnTo>
                  <a:lnTo>
                    <a:pt x="246" y="385"/>
                  </a:lnTo>
                  <a:lnTo>
                    <a:pt x="259" y="410"/>
                  </a:lnTo>
                  <a:lnTo>
                    <a:pt x="268" y="370"/>
                  </a:lnTo>
                  <a:lnTo>
                    <a:pt x="480" y="396"/>
                  </a:lnTo>
                  <a:lnTo>
                    <a:pt x="740" y="421"/>
                  </a:lnTo>
                  <a:lnTo>
                    <a:pt x="747" y="345"/>
                  </a:lnTo>
                  <a:lnTo>
                    <a:pt x="775" y="99"/>
                  </a:lnTo>
                  <a:lnTo>
                    <a:pt x="430" y="64"/>
                  </a:lnTo>
                  <a:lnTo>
                    <a:pt x="259" y="40"/>
                  </a:lnTo>
                  <a:lnTo>
                    <a:pt x="19" y="0"/>
                  </a:lnTo>
                  <a:lnTo>
                    <a:pt x="0" y="7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26AED98A-A2A8-4E3F-94A7-9A4DB1494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666" y="3070072"/>
              <a:ext cx="925396" cy="522360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6" y="0"/>
                </a:cxn>
                <a:cxn ang="0">
                  <a:pos x="406" y="19"/>
                </a:cxn>
                <a:cxn ang="0">
                  <a:pos x="429" y="36"/>
                </a:cxn>
                <a:cxn ang="0">
                  <a:pos x="475" y="34"/>
                </a:cxn>
                <a:cxn ang="0">
                  <a:pos x="497" y="37"/>
                </a:cxn>
                <a:cxn ang="0">
                  <a:pos x="522" y="48"/>
                </a:cxn>
                <a:cxn ang="0">
                  <a:pos x="534" y="62"/>
                </a:cxn>
                <a:cxn ang="0">
                  <a:pos x="546" y="66"/>
                </a:cxn>
                <a:cxn ang="0">
                  <a:pos x="565" y="114"/>
                </a:cxn>
                <a:cxn ang="0">
                  <a:pos x="567" y="130"/>
                </a:cxn>
                <a:cxn ang="0">
                  <a:pos x="579" y="155"/>
                </a:cxn>
                <a:cxn ang="0">
                  <a:pos x="587" y="193"/>
                </a:cxn>
                <a:cxn ang="0">
                  <a:pos x="582" y="204"/>
                </a:cxn>
                <a:cxn ang="0">
                  <a:pos x="591" y="217"/>
                </a:cxn>
                <a:cxn ang="0">
                  <a:pos x="622" y="267"/>
                </a:cxn>
                <a:cxn ang="0">
                  <a:pos x="346" y="264"/>
                </a:cxn>
                <a:cxn ang="0">
                  <a:pos x="137" y="253"/>
                </a:cxn>
                <a:cxn ang="0">
                  <a:pos x="142" y="171"/>
                </a:cxn>
                <a:cxn ang="0">
                  <a:pos x="0" y="162"/>
                </a:cxn>
              </a:cxnLst>
              <a:rect l="0" t="0" r="r" b="b"/>
              <a:pathLst>
                <a:path w="623" h="268">
                  <a:moveTo>
                    <a:pt x="0" y="162"/>
                  </a:moveTo>
                  <a:lnTo>
                    <a:pt x="16" y="0"/>
                  </a:lnTo>
                  <a:lnTo>
                    <a:pt x="406" y="19"/>
                  </a:lnTo>
                  <a:lnTo>
                    <a:pt x="429" y="36"/>
                  </a:lnTo>
                  <a:lnTo>
                    <a:pt x="475" y="34"/>
                  </a:lnTo>
                  <a:lnTo>
                    <a:pt x="497" y="37"/>
                  </a:lnTo>
                  <a:lnTo>
                    <a:pt x="522" y="48"/>
                  </a:lnTo>
                  <a:lnTo>
                    <a:pt x="534" y="62"/>
                  </a:lnTo>
                  <a:lnTo>
                    <a:pt x="546" y="66"/>
                  </a:lnTo>
                  <a:lnTo>
                    <a:pt x="565" y="114"/>
                  </a:lnTo>
                  <a:lnTo>
                    <a:pt x="567" y="130"/>
                  </a:lnTo>
                  <a:lnTo>
                    <a:pt x="579" y="155"/>
                  </a:lnTo>
                  <a:lnTo>
                    <a:pt x="587" y="193"/>
                  </a:lnTo>
                  <a:lnTo>
                    <a:pt x="582" y="204"/>
                  </a:lnTo>
                  <a:lnTo>
                    <a:pt x="591" y="217"/>
                  </a:lnTo>
                  <a:lnTo>
                    <a:pt x="622" y="267"/>
                  </a:lnTo>
                  <a:lnTo>
                    <a:pt x="346" y="264"/>
                  </a:lnTo>
                  <a:lnTo>
                    <a:pt x="137" y="253"/>
                  </a:lnTo>
                  <a:lnTo>
                    <a:pt x="142" y="171"/>
                  </a:lnTo>
                  <a:lnTo>
                    <a:pt x="0" y="162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5A68BC6F-846A-4F91-B415-F63193048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986" y="2900187"/>
              <a:ext cx="714285" cy="123365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22" y="270"/>
                </a:cxn>
                <a:cxn ang="0">
                  <a:pos x="307" y="633"/>
                </a:cxn>
                <a:cxn ang="0">
                  <a:pos x="316" y="547"/>
                </a:cxn>
                <a:cxn ang="0">
                  <a:pos x="335" y="543"/>
                </a:cxn>
                <a:cxn ang="0">
                  <a:pos x="363" y="558"/>
                </a:cxn>
                <a:cxn ang="0">
                  <a:pos x="387" y="484"/>
                </a:cxn>
                <a:cxn ang="0">
                  <a:pos x="480" y="82"/>
                </a:cxn>
                <a:cxn ang="0">
                  <a:pos x="278" y="43"/>
                </a:cxn>
                <a:cxn ang="0">
                  <a:pos x="73" y="0"/>
                </a:cxn>
                <a:cxn ang="0">
                  <a:pos x="0" y="233"/>
                </a:cxn>
              </a:cxnLst>
              <a:rect l="0" t="0" r="r" b="b"/>
              <a:pathLst>
                <a:path w="481" h="634">
                  <a:moveTo>
                    <a:pt x="0" y="233"/>
                  </a:moveTo>
                  <a:lnTo>
                    <a:pt x="22" y="270"/>
                  </a:lnTo>
                  <a:lnTo>
                    <a:pt x="307" y="633"/>
                  </a:lnTo>
                  <a:lnTo>
                    <a:pt x="316" y="547"/>
                  </a:lnTo>
                  <a:lnTo>
                    <a:pt x="335" y="543"/>
                  </a:lnTo>
                  <a:lnTo>
                    <a:pt x="363" y="558"/>
                  </a:lnTo>
                  <a:lnTo>
                    <a:pt x="387" y="484"/>
                  </a:lnTo>
                  <a:lnTo>
                    <a:pt x="480" y="82"/>
                  </a:lnTo>
                  <a:lnTo>
                    <a:pt x="278" y="43"/>
                  </a:lnTo>
                  <a:lnTo>
                    <a:pt x="73" y="0"/>
                  </a:lnTo>
                  <a:lnTo>
                    <a:pt x="0" y="233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CBD8CA2E-4833-4EA3-985B-A284E65D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4217" y="2400055"/>
              <a:ext cx="187301" cy="436623"/>
            </a:xfrm>
            <a:custGeom>
              <a:avLst/>
              <a:gdLst/>
              <a:ahLst/>
              <a:cxnLst>
                <a:cxn ang="0">
                  <a:pos x="0" y="153"/>
                </a:cxn>
                <a:cxn ang="0">
                  <a:pos x="8" y="105"/>
                </a:cxn>
                <a:cxn ang="0">
                  <a:pos x="22" y="81"/>
                </a:cxn>
                <a:cxn ang="0">
                  <a:pos x="22" y="29"/>
                </a:cxn>
                <a:cxn ang="0">
                  <a:pos x="22" y="11"/>
                </a:cxn>
                <a:cxn ang="0">
                  <a:pos x="44" y="0"/>
                </a:cxn>
                <a:cxn ang="0">
                  <a:pos x="96" y="141"/>
                </a:cxn>
                <a:cxn ang="0">
                  <a:pos x="121" y="170"/>
                </a:cxn>
                <a:cxn ang="0">
                  <a:pos x="125" y="178"/>
                </a:cxn>
                <a:cxn ang="0">
                  <a:pos x="119" y="191"/>
                </a:cxn>
                <a:cxn ang="0">
                  <a:pos x="96" y="206"/>
                </a:cxn>
                <a:cxn ang="0">
                  <a:pos x="12" y="223"/>
                </a:cxn>
                <a:cxn ang="0">
                  <a:pos x="0" y="153"/>
                </a:cxn>
              </a:cxnLst>
              <a:rect l="0" t="0" r="r" b="b"/>
              <a:pathLst>
                <a:path w="126" h="224">
                  <a:moveTo>
                    <a:pt x="0" y="153"/>
                  </a:moveTo>
                  <a:lnTo>
                    <a:pt x="8" y="105"/>
                  </a:lnTo>
                  <a:lnTo>
                    <a:pt x="22" y="81"/>
                  </a:lnTo>
                  <a:lnTo>
                    <a:pt x="22" y="29"/>
                  </a:lnTo>
                  <a:lnTo>
                    <a:pt x="22" y="11"/>
                  </a:lnTo>
                  <a:lnTo>
                    <a:pt x="44" y="0"/>
                  </a:lnTo>
                  <a:lnTo>
                    <a:pt x="96" y="141"/>
                  </a:lnTo>
                  <a:lnTo>
                    <a:pt x="121" y="170"/>
                  </a:lnTo>
                  <a:lnTo>
                    <a:pt x="125" y="178"/>
                  </a:lnTo>
                  <a:lnTo>
                    <a:pt x="119" y="191"/>
                  </a:lnTo>
                  <a:lnTo>
                    <a:pt x="96" y="206"/>
                  </a:lnTo>
                  <a:lnTo>
                    <a:pt x="12" y="223"/>
                  </a:lnTo>
                  <a:lnTo>
                    <a:pt x="0" y="153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0636BF28-4E46-4326-A825-4CF554277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2629" y="3108178"/>
              <a:ext cx="150794" cy="384228"/>
            </a:xfrm>
            <a:custGeom>
              <a:avLst/>
              <a:gdLst/>
              <a:ahLst/>
              <a:cxnLst>
                <a:cxn ang="0">
                  <a:pos x="0" y="147"/>
                </a:cxn>
                <a:cxn ang="0">
                  <a:pos x="6" y="134"/>
                </a:cxn>
                <a:cxn ang="0">
                  <a:pos x="26" y="125"/>
                </a:cxn>
                <a:cxn ang="0">
                  <a:pos x="34" y="108"/>
                </a:cxn>
                <a:cxn ang="0">
                  <a:pos x="48" y="96"/>
                </a:cxn>
                <a:cxn ang="0">
                  <a:pos x="6" y="66"/>
                </a:cxn>
                <a:cxn ang="0">
                  <a:pos x="5" y="38"/>
                </a:cxn>
                <a:cxn ang="0">
                  <a:pos x="26" y="0"/>
                </a:cxn>
                <a:cxn ang="0">
                  <a:pos x="89" y="18"/>
                </a:cxn>
                <a:cxn ang="0">
                  <a:pos x="89" y="26"/>
                </a:cxn>
                <a:cxn ang="0">
                  <a:pos x="80" y="49"/>
                </a:cxn>
                <a:cxn ang="0">
                  <a:pos x="73" y="55"/>
                </a:cxn>
                <a:cxn ang="0">
                  <a:pos x="72" y="65"/>
                </a:cxn>
                <a:cxn ang="0">
                  <a:pos x="80" y="68"/>
                </a:cxn>
                <a:cxn ang="0">
                  <a:pos x="89" y="66"/>
                </a:cxn>
                <a:cxn ang="0">
                  <a:pos x="93" y="66"/>
                </a:cxn>
                <a:cxn ang="0">
                  <a:pos x="92" y="63"/>
                </a:cxn>
                <a:cxn ang="0">
                  <a:pos x="95" y="65"/>
                </a:cxn>
                <a:cxn ang="0">
                  <a:pos x="100" y="78"/>
                </a:cxn>
                <a:cxn ang="0">
                  <a:pos x="101" y="119"/>
                </a:cxn>
                <a:cxn ang="0">
                  <a:pos x="99" y="108"/>
                </a:cxn>
                <a:cxn ang="0">
                  <a:pos x="95" y="99"/>
                </a:cxn>
                <a:cxn ang="0">
                  <a:pos x="94" y="104"/>
                </a:cxn>
                <a:cxn ang="0">
                  <a:pos x="94" y="114"/>
                </a:cxn>
                <a:cxn ang="0">
                  <a:pos x="93" y="119"/>
                </a:cxn>
                <a:cxn ang="0">
                  <a:pos x="95" y="131"/>
                </a:cxn>
                <a:cxn ang="0">
                  <a:pos x="92" y="142"/>
                </a:cxn>
                <a:cxn ang="0">
                  <a:pos x="86" y="143"/>
                </a:cxn>
                <a:cxn ang="0">
                  <a:pos x="88" y="151"/>
                </a:cxn>
                <a:cxn ang="0">
                  <a:pos x="76" y="165"/>
                </a:cxn>
                <a:cxn ang="0">
                  <a:pos x="63" y="197"/>
                </a:cxn>
                <a:cxn ang="0">
                  <a:pos x="56" y="197"/>
                </a:cxn>
                <a:cxn ang="0">
                  <a:pos x="57" y="185"/>
                </a:cxn>
                <a:cxn ang="0">
                  <a:pos x="55" y="179"/>
                </a:cxn>
                <a:cxn ang="0">
                  <a:pos x="38" y="181"/>
                </a:cxn>
                <a:cxn ang="0">
                  <a:pos x="14" y="168"/>
                </a:cxn>
                <a:cxn ang="0">
                  <a:pos x="7" y="162"/>
                </a:cxn>
                <a:cxn ang="0">
                  <a:pos x="0" y="147"/>
                </a:cxn>
              </a:cxnLst>
              <a:rect l="0" t="0" r="r" b="b"/>
              <a:pathLst>
                <a:path w="102" h="198">
                  <a:moveTo>
                    <a:pt x="0" y="147"/>
                  </a:moveTo>
                  <a:lnTo>
                    <a:pt x="6" y="134"/>
                  </a:lnTo>
                  <a:lnTo>
                    <a:pt x="26" y="125"/>
                  </a:lnTo>
                  <a:lnTo>
                    <a:pt x="34" y="108"/>
                  </a:lnTo>
                  <a:lnTo>
                    <a:pt x="48" y="96"/>
                  </a:lnTo>
                  <a:lnTo>
                    <a:pt x="6" y="66"/>
                  </a:lnTo>
                  <a:lnTo>
                    <a:pt x="5" y="38"/>
                  </a:lnTo>
                  <a:lnTo>
                    <a:pt x="26" y="0"/>
                  </a:lnTo>
                  <a:lnTo>
                    <a:pt x="89" y="18"/>
                  </a:lnTo>
                  <a:lnTo>
                    <a:pt x="89" y="26"/>
                  </a:lnTo>
                  <a:lnTo>
                    <a:pt x="80" y="49"/>
                  </a:lnTo>
                  <a:lnTo>
                    <a:pt x="73" y="55"/>
                  </a:lnTo>
                  <a:lnTo>
                    <a:pt x="72" y="65"/>
                  </a:lnTo>
                  <a:lnTo>
                    <a:pt x="80" y="68"/>
                  </a:lnTo>
                  <a:lnTo>
                    <a:pt x="89" y="66"/>
                  </a:lnTo>
                  <a:lnTo>
                    <a:pt x="93" y="66"/>
                  </a:lnTo>
                  <a:lnTo>
                    <a:pt x="92" y="63"/>
                  </a:lnTo>
                  <a:lnTo>
                    <a:pt x="95" y="65"/>
                  </a:lnTo>
                  <a:lnTo>
                    <a:pt x="100" y="78"/>
                  </a:lnTo>
                  <a:lnTo>
                    <a:pt x="101" y="119"/>
                  </a:lnTo>
                  <a:lnTo>
                    <a:pt x="99" y="108"/>
                  </a:lnTo>
                  <a:lnTo>
                    <a:pt x="95" y="99"/>
                  </a:lnTo>
                  <a:lnTo>
                    <a:pt x="94" y="104"/>
                  </a:lnTo>
                  <a:lnTo>
                    <a:pt x="94" y="114"/>
                  </a:lnTo>
                  <a:lnTo>
                    <a:pt x="93" y="119"/>
                  </a:lnTo>
                  <a:lnTo>
                    <a:pt x="95" y="131"/>
                  </a:lnTo>
                  <a:lnTo>
                    <a:pt x="92" y="142"/>
                  </a:lnTo>
                  <a:lnTo>
                    <a:pt x="86" y="143"/>
                  </a:lnTo>
                  <a:lnTo>
                    <a:pt x="88" y="151"/>
                  </a:lnTo>
                  <a:lnTo>
                    <a:pt x="76" y="165"/>
                  </a:lnTo>
                  <a:lnTo>
                    <a:pt x="63" y="197"/>
                  </a:lnTo>
                  <a:lnTo>
                    <a:pt x="56" y="197"/>
                  </a:lnTo>
                  <a:lnTo>
                    <a:pt x="57" y="185"/>
                  </a:lnTo>
                  <a:lnTo>
                    <a:pt x="55" y="179"/>
                  </a:lnTo>
                  <a:lnTo>
                    <a:pt x="38" y="181"/>
                  </a:lnTo>
                  <a:lnTo>
                    <a:pt x="14" y="168"/>
                  </a:lnTo>
                  <a:lnTo>
                    <a:pt x="7" y="162"/>
                  </a:lnTo>
                  <a:lnTo>
                    <a:pt x="0" y="14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F54E6F1D-DDB3-42D5-8341-DF219A21B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858" y="3944906"/>
              <a:ext cx="792063" cy="904999"/>
            </a:xfrm>
            <a:custGeom>
              <a:avLst/>
              <a:gdLst/>
              <a:ahLst/>
              <a:cxnLst>
                <a:cxn ang="0">
                  <a:pos x="0" y="455"/>
                </a:cxn>
                <a:cxn ang="0">
                  <a:pos x="66" y="465"/>
                </a:cxn>
                <a:cxn ang="0">
                  <a:pos x="73" y="429"/>
                </a:cxn>
                <a:cxn ang="0">
                  <a:pos x="207" y="443"/>
                </a:cxn>
                <a:cxn ang="0">
                  <a:pos x="201" y="427"/>
                </a:cxn>
                <a:cxn ang="0">
                  <a:pos x="222" y="428"/>
                </a:cxn>
                <a:cxn ang="0">
                  <a:pos x="489" y="451"/>
                </a:cxn>
                <a:cxn ang="0">
                  <a:pos x="528" y="85"/>
                </a:cxn>
                <a:cxn ang="0">
                  <a:pos x="533" y="42"/>
                </a:cxn>
                <a:cxn ang="0">
                  <a:pos x="306" y="23"/>
                </a:cxn>
                <a:cxn ang="0">
                  <a:pos x="80" y="0"/>
                </a:cxn>
                <a:cxn ang="0">
                  <a:pos x="0" y="455"/>
                </a:cxn>
              </a:cxnLst>
              <a:rect l="0" t="0" r="r" b="b"/>
              <a:pathLst>
                <a:path w="534" h="466">
                  <a:moveTo>
                    <a:pt x="0" y="455"/>
                  </a:moveTo>
                  <a:lnTo>
                    <a:pt x="66" y="465"/>
                  </a:lnTo>
                  <a:lnTo>
                    <a:pt x="73" y="429"/>
                  </a:lnTo>
                  <a:lnTo>
                    <a:pt x="207" y="443"/>
                  </a:lnTo>
                  <a:lnTo>
                    <a:pt x="201" y="427"/>
                  </a:lnTo>
                  <a:lnTo>
                    <a:pt x="222" y="428"/>
                  </a:lnTo>
                  <a:lnTo>
                    <a:pt x="489" y="451"/>
                  </a:lnTo>
                  <a:lnTo>
                    <a:pt x="528" y="85"/>
                  </a:lnTo>
                  <a:lnTo>
                    <a:pt x="533" y="42"/>
                  </a:lnTo>
                  <a:lnTo>
                    <a:pt x="306" y="23"/>
                  </a:lnTo>
                  <a:lnTo>
                    <a:pt x="80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5AB00A23-9935-4ADD-9F88-99A2C11C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4" y="2515959"/>
              <a:ext cx="442857" cy="668429"/>
            </a:xfrm>
            <a:custGeom>
              <a:avLst/>
              <a:gdLst>
                <a:gd name="connsiteX0" fmla="*/ 0 w 9978"/>
                <a:gd name="connsiteY0" fmla="*/ 8605 h 9971"/>
                <a:gd name="connsiteX1" fmla="*/ 356 w 9978"/>
                <a:gd name="connsiteY1" fmla="*/ 9070 h 9971"/>
                <a:gd name="connsiteX2" fmla="*/ 6837 w 9978"/>
                <a:gd name="connsiteY2" fmla="*/ 7703 h 9971"/>
                <a:gd name="connsiteX3" fmla="*/ 7305 w 9978"/>
                <a:gd name="connsiteY3" fmla="*/ 7994 h 9971"/>
                <a:gd name="connsiteX4" fmla="*/ 7550 w 9978"/>
                <a:gd name="connsiteY4" fmla="*/ 8576 h 9971"/>
                <a:gd name="connsiteX5" fmla="*/ 8241 w 9978"/>
                <a:gd name="connsiteY5" fmla="*/ 8924 h 9971"/>
                <a:gd name="connsiteX6" fmla="*/ 9666 w 9978"/>
                <a:gd name="connsiteY6" fmla="*/ 9477 h 9971"/>
                <a:gd name="connsiteX7" fmla="*/ 9666 w 9978"/>
                <a:gd name="connsiteY7" fmla="*/ 9709 h 9971"/>
                <a:gd name="connsiteX8" fmla="*/ 9755 w 9978"/>
                <a:gd name="connsiteY8" fmla="*/ 9971 h 9971"/>
                <a:gd name="connsiteX9" fmla="*/ 9822 w 9978"/>
                <a:gd name="connsiteY9" fmla="*/ 9797 h 9971"/>
                <a:gd name="connsiteX10" fmla="*/ 9978 w 9978"/>
                <a:gd name="connsiteY10" fmla="*/ 9360 h 9971"/>
                <a:gd name="connsiteX11" fmla="*/ 9978 w 9978"/>
                <a:gd name="connsiteY11" fmla="*/ 8488 h 9971"/>
                <a:gd name="connsiteX12" fmla="*/ 9733 w 9978"/>
                <a:gd name="connsiteY12" fmla="*/ 6890 h 9971"/>
                <a:gd name="connsiteX13" fmla="*/ 9733 w 9978"/>
                <a:gd name="connsiteY13" fmla="*/ 5233 h 9971"/>
                <a:gd name="connsiteX14" fmla="*/ 9465 w 9978"/>
                <a:gd name="connsiteY14" fmla="*/ 3895 h 9971"/>
                <a:gd name="connsiteX15" fmla="*/ 9087 w 9978"/>
                <a:gd name="connsiteY15" fmla="*/ 2791 h 9971"/>
                <a:gd name="connsiteX16" fmla="*/ 8931 w 9978"/>
                <a:gd name="connsiteY16" fmla="*/ 1686 h 9971"/>
                <a:gd name="connsiteX17" fmla="*/ 8552 w 9978"/>
                <a:gd name="connsiteY17" fmla="*/ 0 h 9971"/>
                <a:gd name="connsiteX18" fmla="*/ 6548 w 9978"/>
                <a:gd name="connsiteY18" fmla="*/ 581 h 9971"/>
                <a:gd name="connsiteX19" fmla="*/ 6370 w 9978"/>
                <a:gd name="connsiteY19" fmla="*/ 523 h 9971"/>
                <a:gd name="connsiteX20" fmla="*/ 5746 w 9978"/>
                <a:gd name="connsiteY20" fmla="*/ 1076 h 9971"/>
                <a:gd name="connsiteX21" fmla="*/ 5212 w 9978"/>
                <a:gd name="connsiteY21" fmla="*/ 1948 h 9971"/>
                <a:gd name="connsiteX22" fmla="*/ 5145 w 9978"/>
                <a:gd name="connsiteY22" fmla="*/ 2326 h 9971"/>
                <a:gd name="connsiteX23" fmla="*/ 4922 w 9978"/>
                <a:gd name="connsiteY23" fmla="*/ 2733 h 9971"/>
                <a:gd name="connsiteX24" fmla="*/ 4477 w 9978"/>
                <a:gd name="connsiteY24" fmla="*/ 3169 h 9971"/>
                <a:gd name="connsiteX25" fmla="*/ 4655 w 9978"/>
                <a:gd name="connsiteY25" fmla="*/ 3488 h 9971"/>
                <a:gd name="connsiteX26" fmla="*/ 4699 w 9978"/>
                <a:gd name="connsiteY26" fmla="*/ 3256 h 9971"/>
                <a:gd name="connsiteX27" fmla="*/ 4811 w 9978"/>
                <a:gd name="connsiteY27" fmla="*/ 3343 h 9971"/>
                <a:gd name="connsiteX28" fmla="*/ 4744 w 9978"/>
                <a:gd name="connsiteY28" fmla="*/ 3459 h 9971"/>
                <a:gd name="connsiteX29" fmla="*/ 4833 w 9978"/>
                <a:gd name="connsiteY29" fmla="*/ 3488 h 9971"/>
                <a:gd name="connsiteX30" fmla="*/ 4811 w 9978"/>
                <a:gd name="connsiteY30" fmla="*/ 3721 h 9971"/>
                <a:gd name="connsiteX31" fmla="*/ 4722 w 9978"/>
                <a:gd name="connsiteY31" fmla="*/ 3721 h 9971"/>
                <a:gd name="connsiteX32" fmla="*/ 4699 w 9978"/>
                <a:gd name="connsiteY32" fmla="*/ 3779 h 9971"/>
                <a:gd name="connsiteX33" fmla="*/ 4900 w 9978"/>
                <a:gd name="connsiteY33" fmla="*/ 4128 h 9971"/>
                <a:gd name="connsiteX34" fmla="*/ 4900 w 9978"/>
                <a:gd name="connsiteY34" fmla="*/ 4419 h 9971"/>
                <a:gd name="connsiteX35" fmla="*/ 4566 w 9978"/>
                <a:gd name="connsiteY35" fmla="*/ 4593 h 9971"/>
                <a:gd name="connsiteX36" fmla="*/ 4254 w 9978"/>
                <a:gd name="connsiteY36" fmla="*/ 5087 h 9971"/>
                <a:gd name="connsiteX37" fmla="*/ 3942 w 9978"/>
                <a:gd name="connsiteY37" fmla="*/ 5407 h 9971"/>
                <a:gd name="connsiteX38" fmla="*/ 3318 w 9978"/>
                <a:gd name="connsiteY38" fmla="*/ 5436 h 9971"/>
                <a:gd name="connsiteX39" fmla="*/ 3073 w 9978"/>
                <a:gd name="connsiteY39" fmla="*/ 5640 h 9971"/>
                <a:gd name="connsiteX40" fmla="*/ 2717 w 9978"/>
                <a:gd name="connsiteY40" fmla="*/ 5436 h 9971"/>
                <a:gd name="connsiteX41" fmla="*/ 1626 w 9978"/>
                <a:gd name="connsiteY41" fmla="*/ 5552 h 9971"/>
                <a:gd name="connsiteX42" fmla="*/ 824 w 9978"/>
                <a:gd name="connsiteY42" fmla="*/ 5959 h 9971"/>
                <a:gd name="connsiteX43" fmla="*/ 846 w 9978"/>
                <a:gd name="connsiteY43" fmla="*/ 6221 h 9971"/>
                <a:gd name="connsiteX44" fmla="*/ 780 w 9978"/>
                <a:gd name="connsiteY44" fmla="*/ 6424 h 9971"/>
                <a:gd name="connsiteX45" fmla="*/ 846 w 9978"/>
                <a:gd name="connsiteY45" fmla="*/ 6424 h 9971"/>
                <a:gd name="connsiteX46" fmla="*/ 1024 w 9978"/>
                <a:gd name="connsiteY46" fmla="*/ 6686 h 9971"/>
                <a:gd name="connsiteX47" fmla="*/ 1091 w 9978"/>
                <a:gd name="connsiteY47" fmla="*/ 6686 h 9971"/>
                <a:gd name="connsiteX48" fmla="*/ 1225 w 9978"/>
                <a:gd name="connsiteY48" fmla="*/ 6948 h 9971"/>
                <a:gd name="connsiteX49" fmla="*/ 1158 w 9978"/>
                <a:gd name="connsiteY49" fmla="*/ 7093 h 9971"/>
                <a:gd name="connsiteX50" fmla="*/ 1047 w 9978"/>
                <a:gd name="connsiteY50" fmla="*/ 7267 h 9971"/>
                <a:gd name="connsiteX51" fmla="*/ 846 w 9978"/>
                <a:gd name="connsiteY51" fmla="*/ 7616 h 9971"/>
                <a:gd name="connsiteX52" fmla="*/ 3550 w 9978"/>
                <a:gd name="connsiteY52" fmla="*/ 6700 h 9971"/>
                <a:gd name="connsiteX0" fmla="*/ 0 w 10000"/>
                <a:gd name="connsiteY0" fmla="*/ 8630 h 10000"/>
                <a:gd name="connsiteX1" fmla="*/ 4088 w 10000"/>
                <a:gd name="connsiteY1" fmla="*/ 8247 h 10000"/>
                <a:gd name="connsiteX2" fmla="*/ 6852 w 10000"/>
                <a:gd name="connsiteY2" fmla="*/ 7725 h 10000"/>
                <a:gd name="connsiteX3" fmla="*/ 7321 w 10000"/>
                <a:gd name="connsiteY3" fmla="*/ 8017 h 10000"/>
                <a:gd name="connsiteX4" fmla="*/ 7567 w 10000"/>
                <a:gd name="connsiteY4" fmla="*/ 8601 h 10000"/>
                <a:gd name="connsiteX5" fmla="*/ 8259 w 10000"/>
                <a:gd name="connsiteY5" fmla="*/ 8950 h 10000"/>
                <a:gd name="connsiteX6" fmla="*/ 9687 w 10000"/>
                <a:gd name="connsiteY6" fmla="*/ 9505 h 10000"/>
                <a:gd name="connsiteX7" fmla="*/ 9687 w 10000"/>
                <a:gd name="connsiteY7" fmla="*/ 9737 h 10000"/>
                <a:gd name="connsiteX8" fmla="*/ 9777 w 10000"/>
                <a:gd name="connsiteY8" fmla="*/ 10000 h 10000"/>
                <a:gd name="connsiteX9" fmla="*/ 9844 w 10000"/>
                <a:gd name="connsiteY9" fmla="*/ 9825 h 10000"/>
                <a:gd name="connsiteX10" fmla="*/ 10000 w 10000"/>
                <a:gd name="connsiteY10" fmla="*/ 9387 h 10000"/>
                <a:gd name="connsiteX11" fmla="*/ 10000 w 10000"/>
                <a:gd name="connsiteY11" fmla="*/ 8513 h 10000"/>
                <a:gd name="connsiteX12" fmla="*/ 9754 w 10000"/>
                <a:gd name="connsiteY12" fmla="*/ 6910 h 10000"/>
                <a:gd name="connsiteX13" fmla="*/ 9754 w 10000"/>
                <a:gd name="connsiteY13" fmla="*/ 5248 h 10000"/>
                <a:gd name="connsiteX14" fmla="*/ 9486 w 10000"/>
                <a:gd name="connsiteY14" fmla="*/ 3906 h 10000"/>
                <a:gd name="connsiteX15" fmla="*/ 9107 w 10000"/>
                <a:gd name="connsiteY15" fmla="*/ 2799 h 10000"/>
                <a:gd name="connsiteX16" fmla="*/ 8951 w 10000"/>
                <a:gd name="connsiteY16" fmla="*/ 1691 h 10000"/>
                <a:gd name="connsiteX17" fmla="*/ 8571 w 10000"/>
                <a:gd name="connsiteY17" fmla="*/ 0 h 10000"/>
                <a:gd name="connsiteX18" fmla="*/ 6562 w 10000"/>
                <a:gd name="connsiteY18" fmla="*/ 583 h 10000"/>
                <a:gd name="connsiteX19" fmla="*/ 6384 w 10000"/>
                <a:gd name="connsiteY19" fmla="*/ 525 h 10000"/>
                <a:gd name="connsiteX20" fmla="*/ 5759 w 10000"/>
                <a:gd name="connsiteY20" fmla="*/ 1079 h 10000"/>
                <a:gd name="connsiteX21" fmla="*/ 5223 w 10000"/>
                <a:gd name="connsiteY21" fmla="*/ 1954 h 10000"/>
                <a:gd name="connsiteX22" fmla="*/ 5156 w 10000"/>
                <a:gd name="connsiteY22" fmla="*/ 2333 h 10000"/>
                <a:gd name="connsiteX23" fmla="*/ 4933 w 10000"/>
                <a:gd name="connsiteY23" fmla="*/ 2741 h 10000"/>
                <a:gd name="connsiteX24" fmla="*/ 4487 w 10000"/>
                <a:gd name="connsiteY24" fmla="*/ 3178 h 10000"/>
                <a:gd name="connsiteX25" fmla="*/ 4665 w 10000"/>
                <a:gd name="connsiteY25" fmla="*/ 3498 h 10000"/>
                <a:gd name="connsiteX26" fmla="*/ 4709 w 10000"/>
                <a:gd name="connsiteY26" fmla="*/ 3265 h 10000"/>
                <a:gd name="connsiteX27" fmla="*/ 4822 w 10000"/>
                <a:gd name="connsiteY27" fmla="*/ 3353 h 10000"/>
                <a:gd name="connsiteX28" fmla="*/ 4754 w 10000"/>
                <a:gd name="connsiteY28" fmla="*/ 3469 h 10000"/>
                <a:gd name="connsiteX29" fmla="*/ 4844 w 10000"/>
                <a:gd name="connsiteY29" fmla="*/ 3498 h 10000"/>
                <a:gd name="connsiteX30" fmla="*/ 4822 w 10000"/>
                <a:gd name="connsiteY30" fmla="*/ 3732 h 10000"/>
                <a:gd name="connsiteX31" fmla="*/ 4732 w 10000"/>
                <a:gd name="connsiteY31" fmla="*/ 3732 h 10000"/>
                <a:gd name="connsiteX32" fmla="*/ 4709 w 10000"/>
                <a:gd name="connsiteY32" fmla="*/ 3790 h 10000"/>
                <a:gd name="connsiteX33" fmla="*/ 4911 w 10000"/>
                <a:gd name="connsiteY33" fmla="*/ 4140 h 10000"/>
                <a:gd name="connsiteX34" fmla="*/ 4911 w 10000"/>
                <a:gd name="connsiteY34" fmla="*/ 4432 h 10000"/>
                <a:gd name="connsiteX35" fmla="*/ 4576 w 10000"/>
                <a:gd name="connsiteY35" fmla="*/ 4606 h 10000"/>
                <a:gd name="connsiteX36" fmla="*/ 4263 w 10000"/>
                <a:gd name="connsiteY36" fmla="*/ 5102 h 10000"/>
                <a:gd name="connsiteX37" fmla="*/ 3951 w 10000"/>
                <a:gd name="connsiteY37" fmla="*/ 5423 h 10000"/>
                <a:gd name="connsiteX38" fmla="*/ 3325 w 10000"/>
                <a:gd name="connsiteY38" fmla="*/ 5452 h 10000"/>
                <a:gd name="connsiteX39" fmla="*/ 3080 w 10000"/>
                <a:gd name="connsiteY39" fmla="*/ 5656 h 10000"/>
                <a:gd name="connsiteX40" fmla="*/ 2723 w 10000"/>
                <a:gd name="connsiteY40" fmla="*/ 5452 h 10000"/>
                <a:gd name="connsiteX41" fmla="*/ 1630 w 10000"/>
                <a:gd name="connsiteY41" fmla="*/ 5568 h 10000"/>
                <a:gd name="connsiteX42" fmla="*/ 826 w 10000"/>
                <a:gd name="connsiteY42" fmla="*/ 5976 h 10000"/>
                <a:gd name="connsiteX43" fmla="*/ 848 w 10000"/>
                <a:gd name="connsiteY43" fmla="*/ 6239 h 10000"/>
                <a:gd name="connsiteX44" fmla="*/ 782 w 10000"/>
                <a:gd name="connsiteY44" fmla="*/ 6443 h 10000"/>
                <a:gd name="connsiteX45" fmla="*/ 848 w 10000"/>
                <a:gd name="connsiteY45" fmla="*/ 6443 h 10000"/>
                <a:gd name="connsiteX46" fmla="*/ 1026 w 10000"/>
                <a:gd name="connsiteY46" fmla="*/ 6705 h 10000"/>
                <a:gd name="connsiteX47" fmla="*/ 1093 w 10000"/>
                <a:gd name="connsiteY47" fmla="*/ 6705 h 10000"/>
                <a:gd name="connsiteX48" fmla="*/ 1228 w 10000"/>
                <a:gd name="connsiteY48" fmla="*/ 6968 h 10000"/>
                <a:gd name="connsiteX49" fmla="*/ 1161 w 10000"/>
                <a:gd name="connsiteY49" fmla="*/ 7114 h 10000"/>
                <a:gd name="connsiteX50" fmla="*/ 1049 w 10000"/>
                <a:gd name="connsiteY50" fmla="*/ 7288 h 10000"/>
                <a:gd name="connsiteX51" fmla="*/ 848 w 10000"/>
                <a:gd name="connsiteY51" fmla="*/ 7638 h 10000"/>
                <a:gd name="connsiteX52" fmla="*/ 3558 w 10000"/>
                <a:gd name="connsiteY52" fmla="*/ 6719 h 10000"/>
                <a:gd name="connsiteX0" fmla="*/ 3306 w 9218"/>
                <a:gd name="connsiteY0" fmla="*/ 8247 h 10000"/>
                <a:gd name="connsiteX1" fmla="*/ 6070 w 9218"/>
                <a:gd name="connsiteY1" fmla="*/ 7725 h 10000"/>
                <a:gd name="connsiteX2" fmla="*/ 6539 w 9218"/>
                <a:gd name="connsiteY2" fmla="*/ 8017 h 10000"/>
                <a:gd name="connsiteX3" fmla="*/ 6785 w 9218"/>
                <a:gd name="connsiteY3" fmla="*/ 8601 h 10000"/>
                <a:gd name="connsiteX4" fmla="*/ 7477 w 9218"/>
                <a:gd name="connsiteY4" fmla="*/ 8950 h 10000"/>
                <a:gd name="connsiteX5" fmla="*/ 8905 w 9218"/>
                <a:gd name="connsiteY5" fmla="*/ 9505 h 10000"/>
                <a:gd name="connsiteX6" fmla="*/ 8905 w 9218"/>
                <a:gd name="connsiteY6" fmla="*/ 9737 h 10000"/>
                <a:gd name="connsiteX7" fmla="*/ 8995 w 9218"/>
                <a:gd name="connsiteY7" fmla="*/ 10000 h 10000"/>
                <a:gd name="connsiteX8" fmla="*/ 9062 w 9218"/>
                <a:gd name="connsiteY8" fmla="*/ 9825 h 10000"/>
                <a:gd name="connsiteX9" fmla="*/ 9218 w 9218"/>
                <a:gd name="connsiteY9" fmla="*/ 9387 h 10000"/>
                <a:gd name="connsiteX10" fmla="*/ 9218 w 9218"/>
                <a:gd name="connsiteY10" fmla="*/ 8513 h 10000"/>
                <a:gd name="connsiteX11" fmla="*/ 8972 w 9218"/>
                <a:gd name="connsiteY11" fmla="*/ 6910 h 10000"/>
                <a:gd name="connsiteX12" fmla="*/ 8972 w 9218"/>
                <a:gd name="connsiteY12" fmla="*/ 5248 h 10000"/>
                <a:gd name="connsiteX13" fmla="*/ 8704 w 9218"/>
                <a:gd name="connsiteY13" fmla="*/ 3906 h 10000"/>
                <a:gd name="connsiteX14" fmla="*/ 8325 w 9218"/>
                <a:gd name="connsiteY14" fmla="*/ 2799 h 10000"/>
                <a:gd name="connsiteX15" fmla="*/ 8169 w 9218"/>
                <a:gd name="connsiteY15" fmla="*/ 1691 h 10000"/>
                <a:gd name="connsiteX16" fmla="*/ 7789 w 9218"/>
                <a:gd name="connsiteY16" fmla="*/ 0 h 10000"/>
                <a:gd name="connsiteX17" fmla="*/ 5780 w 9218"/>
                <a:gd name="connsiteY17" fmla="*/ 583 h 10000"/>
                <a:gd name="connsiteX18" fmla="*/ 5602 w 9218"/>
                <a:gd name="connsiteY18" fmla="*/ 525 h 10000"/>
                <a:gd name="connsiteX19" fmla="*/ 4977 w 9218"/>
                <a:gd name="connsiteY19" fmla="*/ 1079 h 10000"/>
                <a:gd name="connsiteX20" fmla="*/ 4441 w 9218"/>
                <a:gd name="connsiteY20" fmla="*/ 1954 h 10000"/>
                <a:gd name="connsiteX21" fmla="*/ 4374 w 9218"/>
                <a:gd name="connsiteY21" fmla="*/ 2333 h 10000"/>
                <a:gd name="connsiteX22" fmla="*/ 4151 w 9218"/>
                <a:gd name="connsiteY22" fmla="*/ 2741 h 10000"/>
                <a:gd name="connsiteX23" fmla="*/ 3705 w 9218"/>
                <a:gd name="connsiteY23" fmla="*/ 3178 h 10000"/>
                <a:gd name="connsiteX24" fmla="*/ 3883 w 9218"/>
                <a:gd name="connsiteY24" fmla="*/ 3498 h 10000"/>
                <a:gd name="connsiteX25" fmla="*/ 3927 w 9218"/>
                <a:gd name="connsiteY25" fmla="*/ 3265 h 10000"/>
                <a:gd name="connsiteX26" fmla="*/ 4040 w 9218"/>
                <a:gd name="connsiteY26" fmla="*/ 3353 h 10000"/>
                <a:gd name="connsiteX27" fmla="*/ 3972 w 9218"/>
                <a:gd name="connsiteY27" fmla="*/ 3469 h 10000"/>
                <a:gd name="connsiteX28" fmla="*/ 4062 w 9218"/>
                <a:gd name="connsiteY28" fmla="*/ 3498 h 10000"/>
                <a:gd name="connsiteX29" fmla="*/ 4040 w 9218"/>
                <a:gd name="connsiteY29" fmla="*/ 3732 h 10000"/>
                <a:gd name="connsiteX30" fmla="*/ 3950 w 9218"/>
                <a:gd name="connsiteY30" fmla="*/ 3732 h 10000"/>
                <a:gd name="connsiteX31" fmla="*/ 3927 w 9218"/>
                <a:gd name="connsiteY31" fmla="*/ 3790 h 10000"/>
                <a:gd name="connsiteX32" fmla="*/ 4129 w 9218"/>
                <a:gd name="connsiteY32" fmla="*/ 4140 h 10000"/>
                <a:gd name="connsiteX33" fmla="*/ 4129 w 9218"/>
                <a:gd name="connsiteY33" fmla="*/ 4432 h 10000"/>
                <a:gd name="connsiteX34" fmla="*/ 3794 w 9218"/>
                <a:gd name="connsiteY34" fmla="*/ 4606 h 10000"/>
                <a:gd name="connsiteX35" fmla="*/ 3481 w 9218"/>
                <a:gd name="connsiteY35" fmla="*/ 5102 h 10000"/>
                <a:gd name="connsiteX36" fmla="*/ 3169 w 9218"/>
                <a:gd name="connsiteY36" fmla="*/ 5423 h 10000"/>
                <a:gd name="connsiteX37" fmla="*/ 2543 w 9218"/>
                <a:gd name="connsiteY37" fmla="*/ 5452 h 10000"/>
                <a:gd name="connsiteX38" fmla="*/ 2298 w 9218"/>
                <a:gd name="connsiteY38" fmla="*/ 5656 h 10000"/>
                <a:gd name="connsiteX39" fmla="*/ 1941 w 9218"/>
                <a:gd name="connsiteY39" fmla="*/ 5452 h 10000"/>
                <a:gd name="connsiteX40" fmla="*/ 848 w 9218"/>
                <a:gd name="connsiteY40" fmla="*/ 5568 h 10000"/>
                <a:gd name="connsiteX41" fmla="*/ 44 w 9218"/>
                <a:gd name="connsiteY41" fmla="*/ 5976 h 10000"/>
                <a:gd name="connsiteX42" fmla="*/ 66 w 9218"/>
                <a:gd name="connsiteY42" fmla="*/ 6239 h 10000"/>
                <a:gd name="connsiteX43" fmla="*/ 0 w 9218"/>
                <a:gd name="connsiteY43" fmla="*/ 6443 h 10000"/>
                <a:gd name="connsiteX44" fmla="*/ 66 w 9218"/>
                <a:gd name="connsiteY44" fmla="*/ 6443 h 10000"/>
                <a:gd name="connsiteX45" fmla="*/ 244 w 9218"/>
                <a:gd name="connsiteY45" fmla="*/ 6705 h 10000"/>
                <a:gd name="connsiteX46" fmla="*/ 311 w 9218"/>
                <a:gd name="connsiteY46" fmla="*/ 6705 h 10000"/>
                <a:gd name="connsiteX47" fmla="*/ 446 w 9218"/>
                <a:gd name="connsiteY47" fmla="*/ 6968 h 10000"/>
                <a:gd name="connsiteX48" fmla="*/ 379 w 9218"/>
                <a:gd name="connsiteY48" fmla="*/ 7114 h 10000"/>
                <a:gd name="connsiteX49" fmla="*/ 267 w 9218"/>
                <a:gd name="connsiteY49" fmla="*/ 7288 h 10000"/>
                <a:gd name="connsiteX50" fmla="*/ 66 w 9218"/>
                <a:gd name="connsiteY50" fmla="*/ 7638 h 10000"/>
                <a:gd name="connsiteX51" fmla="*/ 2776 w 9218"/>
                <a:gd name="connsiteY51" fmla="*/ 6719 h 10000"/>
                <a:gd name="connsiteX0" fmla="*/ 3586 w 10000"/>
                <a:gd name="connsiteY0" fmla="*/ 8247 h 10000"/>
                <a:gd name="connsiteX1" fmla="*/ 6585 w 10000"/>
                <a:gd name="connsiteY1" fmla="*/ 7725 h 10000"/>
                <a:gd name="connsiteX2" fmla="*/ 7094 w 10000"/>
                <a:gd name="connsiteY2" fmla="*/ 8017 h 10000"/>
                <a:gd name="connsiteX3" fmla="*/ 7361 w 10000"/>
                <a:gd name="connsiteY3" fmla="*/ 8601 h 10000"/>
                <a:gd name="connsiteX4" fmla="*/ 8111 w 10000"/>
                <a:gd name="connsiteY4" fmla="*/ 8950 h 10000"/>
                <a:gd name="connsiteX5" fmla="*/ 9660 w 10000"/>
                <a:gd name="connsiteY5" fmla="*/ 9505 h 10000"/>
                <a:gd name="connsiteX6" fmla="*/ 9660 w 10000"/>
                <a:gd name="connsiteY6" fmla="*/ 9737 h 10000"/>
                <a:gd name="connsiteX7" fmla="*/ 9758 w 10000"/>
                <a:gd name="connsiteY7" fmla="*/ 10000 h 10000"/>
                <a:gd name="connsiteX8" fmla="*/ 9831 w 10000"/>
                <a:gd name="connsiteY8" fmla="*/ 9825 h 10000"/>
                <a:gd name="connsiteX9" fmla="*/ 10000 w 10000"/>
                <a:gd name="connsiteY9" fmla="*/ 9387 h 10000"/>
                <a:gd name="connsiteX10" fmla="*/ 10000 w 10000"/>
                <a:gd name="connsiteY10" fmla="*/ 8513 h 10000"/>
                <a:gd name="connsiteX11" fmla="*/ 9733 w 10000"/>
                <a:gd name="connsiteY11" fmla="*/ 6910 h 10000"/>
                <a:gd name="connsiteX12" fmla="*/ 9733 w 10000"/>
                <a:gd name="connsiteY12" fmla="*/ 5248 h 10000"/>
                <a:gd name="connsiteX13" fmla="*/ 9442 w 10000"/>
                <a:gd name="connsiteY13" fmla="*/ 3906 h 10000"/>
                <a:gd name="connsiteX14" fmla="*/ 9031 w 10000"/>
                <a:gd name="connsiteY14" fmla="*/ 2799 h 10000"/>
                <a:gd name="connsiteX15" fmla="*/ 8862 w 10000"/>
                <a:gd name="connsiteY15" fmla="*/ 1691 h 10000"/>
                <a:gd name="connsiteX16" fmla="*/ 8450 w 10000"/>
                <a:gd name="connsiteY16" fmla="*/ 0 h 10000"/>
                <a:gd name="connsiteX17" fmla="*/ 6270 w 10000"/>
                <a:gd name="connsiteY17" fmla="*/ 583 h 10000"/>
                <a:gd name="connsiteX18" fmla="*/ 6077 w 10000"/>
                <a:gd name="connsiteY18" fmla="*/ 525 h 10000"/>
                <a:gd name="connsiteX19" fmla="*/ 5399 w 10000"/>
                <a:gd name="connsiteY19" fmla="*/ 1079 h 10000"/>
                <a:gd name="connsiteX20" fmla="*/ 4818 w 10000"/>
                <a:gd name="connsiteY20" fmla="*/ 1954 h 10000"/>
                <a:gd name="connsiteX21" fmla="*/ 4745 w 10000"/>
                <a:gd name="connsiteY21" fmla="*/ 2333 h 10000"/>
                <a:gd name="connsiteX22" fmla="*/ 4503 w 10000"/>
                <a:gd name="connsiteY22" fmla="*/ 2741 h 10000"/>
                <a:gd name="connsiteX23" fmla="*/ 4019 w 10000"/>
                <a:gd name="connsiteY23" fmla="*/ 3178 h 10000"/>
                <a:gd name="connsiteX24" fmla="*/ 4212 w 10000"/>
                <a:gd name="connsiteY24" fmla="*/ 3498 h 10000"/>
                <a:gd name="connsiteX25" fmla="*/ 4260 w 10000"/>
                <a:gd name="connsiteY25" fmla="*/ 3265 h 10000"/>
                <a:gd name="connsiteX26" fmla="*/ 4383 w 10000"/>
                <a:gd name="connsiteY26" fmla="*/ 3353 h 10000"/>
                <a:gd name="connsiteX27" fmla="*/ 4309 w 10000"/>
                <a:gd name="connsiteY27" fmla="*/ 3469 h 10000"/>
                <a:gd name="connsiteX28" fmla="*/ 4407 w 10000"/>
                <a:gd name="connsiteY28" fmla="*/ 3498 h 10000"/>
                <a:gd name="connsiteX29" fmla="*/ 4383 w 10000"/>
                <a:gd name="connsiteY29" fmla="*/ 3732 h 10000"/>
                <a:gd name="connsiteX30" fmla="*/ 4285 w 10000"/>
                <a:gd name="connsiteY30" fmla="*/ 3732 h 10000"/>
                <a:gd name="connsiteX31" fmla="*/ 4260 w 10000"/>
                <a:gd name="connsiteY31" fmla="*/ 3790 h 10000"/>
                <a:gd name="connsiteX32" fmla="*/ 4479 w 10000"/>
                <a:gd name="connsiteY32" fmla="*/ 4140 h 10000"/>
                <a:gd name="connsiteX33" fmla="*/ 4479 w 10000"/>
                <a:gd name="connsiteY33" fmla="*/ 4432 h 10000"/>
                <a:gd name="connsiteX34" fmla="*/ 4116 w 10000"/>
                <a:gd name="connsiteY34" fmla="*/ 4606 h 10000"/>
                <a:gd name="connsiteX35" fmla="*/ 3776 w 10000"/>
                <a:gd name="connsiteY35" fmla="*/ 5102 h 10000"/>
                <a:gd name="connsiteX36" fmla="*/ 3438 w 10000"/>
                <a:gd name="connsiteY36" fmla="*/ 5423 h 10000"/>
                <a:gd name="connsiteX37" fmla="*/ 2759 w 10000"/>
                <a:gd name="connsiteY37" fmla="*/ 5452 h 10000"/>
                <a:gd name="connsiteX38" fmla="*/ 2493 w 10000"/>
                <a:gd name="connsiteY38" fmla="*/ 5656 h 10000"/>
                <a:gd name="connsiteX39" fmla="*/ 2106 w 10000"/>
                <a:gd name="connsiteY39" fmla="*/ 5452 h 10000"/>
                <a:gd name="connsiteX40" fmla="*/ 920 w 10000"/>
                <a:gd name="connsiteY40" fmla="*/ 5568 h 10000"/>
                <a:gd name="connsiteX41" fmla="*/ 48 w 10000"/>
                <a:gd name="connsiteY41" fmla="*/ 5976 h 10000"/>
                <a:gd name="connsiteX42" fmla="*/ 72 w 10000"/>
                <a:gd name="connsiteY42" fmla="*/ 6239 h 10000"/>
                <a:gd name="connsiteX43" fmla="*/ 0 w 10000"/>
                <a:gd name="connsiteY43" fmla="*/ 6443 h 10000"/>
                <a:gd name="connsiteX44" fmla="*/ 265 w 10000"/>
                <a:gd name="connsiteY44" fmla="*/ 6705 h 10000"/>
                <a:gd name="connsiteX45" fmla="*/ 337 w 10000"/>
                <a:gd name="connsiteY45" fmla="*/ 6705 h 10000"/>
                <a:gd name="connsiteX46" fmla="*/ 484 w 10000"/>
                <a:gd name="connsiteY46" fmla="*/ 6968 h 10000"/>
                <a:gd name="connsiteX47" fmla="*/ 411 w 10000"/>
                <a:gd name="connsiteY47" fmla="*/ 7114 h 10000"/>
                <a:gd name="connsiteX48" fmla="*/ 290 w 10000"/>
                <a:gd name="connsiteY48" fmla="*/ 7288 h 10000"/>
                <a:gd name="connsiteX49" fmla="*/ 72 w 10000"/>
                <a:gd name="connsiteY49" fmla="*/ 7638 h 10000"/>
                <a:gd name="connsiteX50" fmla="*/ 3011 w 10000"/>
                <a:gd name="connsiteY50" fmla="*/ 6719 h 10000"/>
                <a:gd name="connsiteX0" fmla="*/ 3947 w 10361"/>
                <a:gd name="connsiteY0" fmla="*/ 8247 h 10000"/>
                <a:gd name="connsiteX1" fmla="*/ 6946 w 10361"/>
                <a:gd name="connsiteY1" fmla="*/ 7725 h 10000"/>
                <a:gd name="connsiteX2" fmla="*/ 7455 w 10361"/>
                <a:gd name="connsiteY2" fmla="*/ 8017 h 10000"/>
                <a:gd name="connsiteX3" fmla="*/ 7722 w 10361"/>
                <a:gd name="connsiteY3" fmla="*/ 8601 h 10000"/>
                <a:gd name="connsiteX4" fmla="*/ 8472 w 10361"/>
                <a:gd name="connsiteY4" fmla="*/ 8950 h 10000"/>
                <a:gd name="connsiteX5" fmla="*/ 10021 w 10361"/>
                <a:gd name="connsiteY5" fmla="*/ 9505 h 10000"/>
                <a:gd name="connsiteX6" fmla="*/ 10021 w 10361"/>
                <a:gd name="connsiteY6" fmla="*/ 9737 h 10000"/>
                <a:gd name="connsiteX7" fmla="*/ 10119 w 10361"/>
                <a:gd name="connsiteY7" fmla="*/ 10000 h 10000"/>
                <a:gd name="connsiteX8" fmla="*/ 10192 w 10361"/>
                <a:gd name="connsiteY8" fmla="*/ 9825 h 10000"/>
                <a:gd name="connsiteX9" fmla="*/ 10361 w 10361"/>
                <a:gd name="connsiteY9" fmla="*/ 9387 h 10000"/>
                <a:gd name="connsiteX10" fmla="*/ 10361 w 10361"/>
                <a:gd name="connsiteY10" fmla="*/ 8513 h 10000"/>
                <a:gd name="connsiteX11" fmla="*/ 10094 w 10361"/>
                <a:gd name="connsiteY11" fmla="*/ 6910 h 10000"/>
                <a:gd name="connsiteX12" fmla="*/ 10094 w 10361"/>
                <a:gd name="connsiteY12" fmla="*/ 5248 h 10000"/>
                <a:gd name="connsiteX13" fmla="*/ 9803 w 10361"/>
                <a:gd name="connsiteY13" fmla="*/ 3906 h 10000"/>
                <a:gd name="connsiteX14" fmla="*/ 9392 w 10361"/>
                <a:gd name="connsiteY14" fmla="*/ 2799 h 10000"/>
                <a:gd name="connsiteX15" fmla="*/ 9223 w 10361"/>
                <a:gd name="connsiteY15" fmla="*/ 1691 h 10000"/>
                <a:gd name="connsiteX16" fmla="*/ 8811 w 10361"/>
                <a:gd name="connsiteY16" fmla="*/ 0 h 10000"/>
                <a:gd name="connsiteX17" fmla="*/ 6631 w 10361"/>
                <a:gd name="connsiteY17" fmla="*/ 583 h 10000"/>
                <a:gd name="connsiteX18" fmla="*/ 6438 w 10361"/>
                <a:gd name="connsiteY18" fmla="*/ 525 h 10000"/>
                <a:gd name="connsiteX19" fmla="*/ 5760 w 10361"/>
                <a:gd name="connsiteY19" fmla="*/ 1079 h 10000"/>
                <a:gd name="connsiteX20" fmla="*/ 5179 w 10361"/>
                <a:gd name="connsiteY20" fmla="*/ 1954 h 10000"/>
                <a:gd name="connsiteX21" fmla="*/ 5106 w 10361"/>
                <a:gd name="connsiteY21" fmla="*/ 2333 h 10000"/>
                <a:gd name="connsiteX22" fmla="*/ 4864 w 10361"/>
                <a:gd name="connsiteY22" fmla="*/ 2741 h 10000"/>
                <a:gd name="connsiteX23" fmla="*/ 4380 w 10361"/>
                <a:gd name="connsiteY23" fmla="*/ 3178 h 10000"/>
                <a:gd name="connsiteX24" fmla="*/ 4573 w 10361"/>
                <a:gd name="connsiteY24" fmla="*/ 3498 h 10000"/>
                <a:gd name="connsiteX25" fmla="*/ 4621 w 10361"/>
                <a:gd name="connsiteY25" fmla="*/ 3265 h 10000"/>
                <a:gd name="connsiteX26" fmla="*/ 4744 w 10361"/>
                <a:gd name="connsiteY26" fmla="*/ 3353 h 10000"/>
                <a:gd name="connsiteX27" fmla="*/ 4670 w 10361"/>
                <a:gd name="connsiteY27" fmla="*/ 3469 h 10000"/>
                <a:gd name="connsiteX28" fmla="*/ 4768 w 10361"/>
                <a:gd name="connsiteY28" fmla="*/ 3498 h 10000"/>
                <a:gd name="connsiteX29" fmla="*/ 4744 w 10361"/>
                <a:gd name="connsiteY29" fmla="*/ 3732 h 10000"/>
                <a:gd name="connsiteX30" fmla="*/ 4646 w 10361"/>
                <a:gd name="connsiteY30" fmla="*/ 3732 h 10000"/>
                <a:gd name="connsiteX31" fmla="*/ 4621 w 10361"/>
                <a:gd name="connsiteY31" fmla="*/ 3790 h 10000"/>
                <a:gd name="connsiteX32" fmla="*/ 4840 w 10361"/>
                <a:gd name="connsiteY32" fmla="*/ 4140 h 10000"/>
                <a:gd name="connsiteX33" fmla="*/ 4840 w 10361"/>
                <a:gd name="connsiteY33" fmla="*/ 4432 h 10000"/>
                <a:gd name="connsiteX34" fmla="*/ 4477 w 10361"/>
                <a:gd name="connsiteY34" fmla="*/ 4606 h 10000"/>
                <a:gd name="connsiteX35" fmla="*/ 4137 w 10361"/>
                <a:gd name="connsiteY35" fmla="*/ 5102 h 10000"/>
                <a:gd name="connsiteX36" fmla="*/ 3799 w 10361"/>
                <a:gd name="connsiteY36" fmla="*/ 5423 h 10000"/>
                <a:gd name="connsiteX37" fmla="*/ 3120 w 10361"/>
                <a:gd name="connsiteY37" fmla="*/ 5452 h 10000"/>
                <a:gd name="connsiteX38" fmla="*/ 2854 w 10361"/>
                <a:gd name="connsiteY38" fmla="*/ 5656 h 10000"/>
                <a:gd name="connsiteX39" fmla="*/ 2467 w 10361"/>
                <a:gd name="connsiteY39" fmla="*/ 5452 h 10000"/>
                <a:gd name="connsiteX40" fmla="*/ 1281 w 10361"/>
                <a:gd name="connsiteY40" fmla="*/ 5568 h 10000"/>
                <a:gd name="connsiteX41" fmla="*/ 409 w 10361"/>
                <a:gd name="connsiteY41" fmla="*/ 5976 h 10000"/>
                <a:gd name="connsiteX42" fmla="*/ 433 w 10361"/>
                <a:gd name="connsiteY42" fmla="*/ 6239 h 10000"/>
                <a:gd name="connsiteX43" fmla="*/ 361 w 10361"/>
                <a:gd name="connsiteY43" fmla="*/ 6443 h 10000"/>
                <a:gd name="connsiteX44" fmla="*/ 626 w 10361"/>
                <a:gd name="connsiteY44" fmla="*/ 6705 h 10000"/>
                <a:gd name="connsiteX45" fmla="*/ 698 w 10361"/>
                <a:gd name="connsiteY45" fmla="*/ 6705 h 10000"/>
                <a:gd name="connsiteX46" fmla="*/ 845 w 10361"/>
                <a:gd name="connsiteY46" fmla="*/ 6968 h 10000"/>
                <a:gd name="connsiteX47" fmla="*/ 772 w 10361"/>
                <a:gd name="connsiteY47" fmla="*/ 7114 h 10000"/>
                <a:gd name="connsiteX48" fmla="*/ 433 w 10361"/>
                <a:gd name="connsiteY48" fmla="*/ 7638 h 10000"/>
                <a:gd name="connsiteX49" fmla="*/ 3372 w 10361"/>
                <a:gd name="connsiteY49" fmla="*/ 6719 h 10000"/>
                <a:gd name="connsiteX0" fmla="*/ 3935 w 10349"/>
                <a:gd name="connsiteY0" fmla="*/ 8247 h 10000"/>
                <a:gd name="connsiteX1" fmla="*/ 6934 w 10349"/>
                <a:gd name="connsiteY1" fmla="*/ 7725 h 10000"/>
                <a:gd name="connsiteX2" fmla="*/ 7443 w 10349"/>
                <a:gd name="connsiteY2" fmla="*/ 8017 h 10000"/>
                <a:gd name="connsiteX3" fmla="*/ 7710 w 10349"/>
                <a:gd name="connsiteY3" fmla="*/ 8601 h 10000"/>
                <a:gd name="connsiteX4" fmla="*/ 8460 w 10349"/>
                <a:gd name="connsiteY4" fmla="*/ 8950 h 10000"/>
                <a:gd name="connsiteX5" fmla="*/ 10009 w 10349"/>
                <a:gd name="connsiteY5" fmla="*/ 9505 h 10000"/>
                <a:gd name="connsiteX6" fmla="*/ 10009 w 10349"/>
                <a:gd name="connsiteY6" fmla="*/ 9737 h 10000"/>
                <a:gd name="connsiteX7" fmla="*/ 10107 w 10349"/>
                <a:gd name="connsiteY7" fmla="*/ 10000 h 10000"/>
                <a:gd name="connsiteX8" fmla="*/ 10180 w 10349"/>
                <a:gd name="connsiteY8" fmla="*/ 9825 h 10000"/>
                <a:gd name="connsiteX9" fmla="*/ 10349 w 10349"/>
                <a:gd name="connsiteY9" fmla="*/ 9387 h 10000"/>
                <a:gd name="connsiteX10" fmla="*/ 10349 w 10349"/>
                <a:gd name="connsiteY10" fmla="*/ 8513 h 10000"/>
                <a:gd name="connsiteX11" fmla="*/ 10082 w 10349"/>
                <a:gd name="connsiteY11" fmla="*/ 6910 h 10000"/>
                <a:gd name="connsiteX12" fmla="*/ 10082 w 10349"/>
                <a:gd name="connsiteY12" fmla="*/ 5248 h 10000"/>
                <a:gd name="connsiteX13" fmla="*/ 9791 w 10349"/>
                <a:gd name="connsiteY13" fmla="*/ 3906 h 10000"/>
                <a:gd name="connsiteX14" fmla="*/ 9380 w 10349"/>
                <a:gd name="connsiteY14" fmla="*/ 2799 h 10000"/>
                <a:gd name="connsiteX15" fmla="*/ 9211 w 10349"/>
                <a:gd name="connsiteY15" fmla="*/ 1691 h 10000"/>
                <a:gd name="connsiteX16" fmla="*/ 8799 w 10349"/>
                <a:gd name="connsiteY16" fmla="*/ 0 h 10000"/>
                <a:gd name="connsiteX17" fmla="*/ 6619 w 10349"/>
                <a:gd name="connsiteY17" fmla="*/ 583 h 10000"/>
                <a:gd name="connsiteX18" fmla="*/ 6426 w 10349"/>
                <a:gd name="connsiteY18" fmla="*/ 525 h 10000"/>
                <a:gd name="connsiteX19" fmla="*/ 5748 w 10349"/>
                <a:gd name="connsiteY19" fmla="*/ 1079 h 10000"/>
                <a:gd name="connsiteX20" fmla="*/ 5167 w 10349"/>
                <a:gd name="connsiteY20" fmla="*/ 1954 h 10000"/>
                <a:gd name="connsiteX21" fmla="*/ 5094 w 10349"/>
                <a:gd name="connsiteY21" fmla="*/ 2333 h 10000"/>
                <a:gd name="connsiteX22" fmla="*/ 4852 w 10349"/>
                <a:gd name="connsiteY22" fmla="*/ 2741 h 10000"/>
                <a:gd name="connsiteX23" fmla="*/ 4368 w 10349"/>
                <a:gd name="connsiteY23" fmla="*/ 3178 h 10000"/>
                <a:gd name="connsiteX24" fmla="*/ 4561 w 10349"/>
                <a:gd name="connsiteY24" fmla="*/ 3498 h 10000"/>
                <a:gd name="connsiteX25" fmla="*/ 4609 w 10349"/>
                <a:gd name="connsiteY25" fmla="*/ 3265 h 10000"/>
                <a:gd name="connsiteX26" fmla="*/ 4732 w 10349"/>
                <a:gd name="connsiteY26" fmla="*/ 3353 h 10000"/>
                <a:gd name="connsiteX27" fmla="*/ 4658 w 10349"/>
                <a:gd name="connsiteY27" fmla="*/ 3469 h 10000"/>
                <a:gd name="connsiteX28" fmla="*/ 4756 w 10349"/>
                <a:gd name="connsiteY28" fmla="*/ 3498 h 10000"/>
                <a:gd name="connsiteX29" fmla="*/ 4732 w 10349"/>
                <a:gd name="connsiteY29" fmla="*/ 3732 h 10000"/>
                <a:gd name="connsiteX30" fmla="*/ 4634 w 10349"/>
                <a:gd name="connsiteY30" fmla="*/ 3732 h 10000"/>
                <a:gd name="connsiteX31" fmla="*/ 4609 w 10349"/>
                <a:gd name="connsiteY31" fmla="*/ 3790 h 10000"/>
                <a:gd name="connsiteX32" fmla="*/ 4828 w 10349"/>
                <a:gd name="connsiteY32" fmla="*/ 4140 h 10000"/>
                <a:gd name="connsiteX33" fmla="*/ 4828 w 10349"/>
                <a:gd name="connsiteY33" fmla="*/ 4432 h 10000"/>
                <a:gd name="connsiteX34" fmla="*/ 4465 w 10349"/>
                <a:gd name="connsiteY34" fmla="*/ 4606 h 10000"/>
                <a:gd name="connsiteX35" fmla="*/ 4125 w 10349"/>
                <a:gd name="connsiteY35" fmla="*/ 5102 h 10000"/>
                <a:gd name="connsiteX36" fmla="*/ 3787 w 10349"/>
                <a:gd name="connsiteY36" fmla="*/ 5423 h 10000"/>
                <a:gd name="connsiteX37" fmla="*/ 3108 w 10349"/>
                <a:gd name="connsiteY37" fmla="*/ 5452 h 10000"/>
                <a:gd name="connsiteX38" fmla="*/ 2842 w 10349"/>
                <a:gd name="connsiteY38" fmla="*/ 5656 h 10000"/>
                <a:gd name="connsiteX39" fmla="*/ 2455 w 10349"/>
                <a:gd name="connsiteY39" fmla="*/ 5452 h 10000"/>
                <a:gd name="connsiteX40" fmla="*/ 1269 w 10349"/>
                <a:gd name="connsiteY40" fmla="*/ 5568 h 10000"/>
                <a:gd name="connsiteX41" fmla="*/ 397 w 10349"/>
                <a:gd name="connsiteY41" fmla="*/ 5976 h 10000"/>
                <a:gd name="connsiteX42" fmla="*/ 421 w 10349"/>
                <a:gd name="connsiteY42" fmla="*/ 6239 h 10000"/>
                <a:gd name="connsiteX43" fmla="*/ 349 w 10349"/>
                <a:gd name="connsiteY43" fmla="*/ 6443 h 10000"/>
                <a:gd name="connsiteX44" fmla="*/ 614 w 10349"/>
                <a:gd name="connsiteY44" fmla="*/ 6705 h 10000"/>
                <a:gd name="connsiteX45" fmla="*/ 686 w 10349"/>
                <a:gd name="connsiteY45" fmla="*/ 6705 h 10000"/>
                <a:gd name="connsiteX46" fmla="*/ 833 w 10349"/>
                <a:gd name="connsiteY46" fmla="*/ 6968 h 10000"/>
                <a:gd name="connsiteX47" fmla="*/ 421 w 10349"/>
                <a:gd name="connsiteY47" fmla="*/ 7638 h 10000"/>
                <a:gd name="connsiteX48" fmla="*/ 3360 w 10349"/>
                <a:gd name="connsiteY48" fmla="*/ 6719 h 10000"/>
                <a:gd name="connsiteX0" fmla="*/ 3935 w 10349"/>
                <a:gd name="connsiteY0" fmla="*/ 8247 h 10000"/>
                <a:gd name="connsiteX1" fmla="*/ 6934 w 10349"/>
                <a:gd name="connsiteY1" fmla="*/ 7725 h 10000"/>
                <a:gd name="connsiteX2" fmla="*/ 7443 w 10349"/>
                <a:gd name="connsiteY2" fmla="*/ 8017 h 10000"/>
                <a:gd name="connsiteX3" fmla="*/ 7710 w 10349"/>
                <a:gd name="connsiteY3" fmla="*/ 8601 h 10000"/>
                <a:gd name="connsiteX4" fmla="*/ 8460 w 10349"/>
                <a:gd name="connsiteY4" fmla="*/ 8950 h 10000"/>
                <a:gd name="connsiteX5" fmla="*/ 10009 w 10349"/>
                <a:gd name="connsiteY5" fmla="*/ 9505 h 10000"/>
                <a:gd name="connsiteX6" fmla="*/ 10009 w 10349"/>
                <a:gd name="connsiteY6" fmla="*/ 9737 h 10000"/>
                <a:gd name="connsiteX7" fmla="*/ 10107 w 10349"/>
                <a:gd name="connsiteY7" fmla="*/ 10000 h 10000"/>
                <a:gd name="connsiteX8" fmla="*/ 10180 w 10349"/>
                <a:gd name="connsiteY8" fmla="*/ 9825 h 10000"/>
                <a:gd name="connsiteX9" fmla="*/ 10349 w 10349"/>
                <a:gd name="connsiteY9" fmla="*/ 9387 h 10000"/>
                <a:gd name="connsiteX10" fmla="*/ 10349 w 10349"/>
                <a:gd name="connsiteY10" fmla="*/ 8513 h 10000"/>
                <a:gd name="connsiteX11" fmla="*/ 10082 w 10349"/>
                <a:gd name="connsiteY11" fmla="*/ 6910 h 10000"/>
                <a:gd name="connsiteX12" fmla="*/ 10082 w 10349"/>
                <a:gd name="connsiteY12" fmla="*/ 5248 h 10000"/>
                <a:gd name="connsiteX13" fmla="*/ 9791 w 10349"/>
                <a:gd name="connsiteY13" fmla="*/ 3906 h 10000"/>
                <a:gd name="connsiteX14" fmla="*/ 9380 w 10349"/>
                <a:gd name="connsiteY14" fmla="*/ 2799 h 10000"/>
                <a:gd name="connsiteX15" fmla="*/ 9211 w 10349"/>
                <a:gd name="connsiteY15" fmla="*/ 1691 h 10000"/>
                <a:gd name="connsiteX16" fmla="*/ 8799 w 10349"/>
                <a:gd name="connsiteY16" fmla="*/ 0 h 10000"/>
                <a:gd name="connsiteX17" fmla="*/ 6619 w 10349"/>
                <a:gd name="connsiteY17" fmla="*/ 583 h 10000"/>
                <a:gd name="connsiteX18" fmla="*/ 6426 w 10349"/>
                <a:gd name="connsiteY18" fmla="*/ 525 h 10000"/>
                <a:gd name="connsiteX19" fmla="*/ 5748 w 10349"/>
                <a:gd name="connsiteY19" fmla="*/ 1079 h 10000"/>
                <a:gd name="connsiteX20" fmla="*/ 5167 w 10349"/>
                <a:gd name="connsiteY20" fmla="*/ 1954 h 10000"/>
                <a:gd name="connsiteX21" fmla="*/ 5094 w 10349"/>
                <a:gd name="connsiteY21" fmla="*/ 2333 h 10000"/>
                <a:gd name="connsiteX22" fmla="*/ 4852 w 10349"/>
                <a:gd name="connsiteY22" fmla="*/ 2741 h 10000"/>
                <a:gd name="connsiteX23" fmla="*/ 4368 w 10349"/>
                <a:gd name="connsiteY23" fmla="*/ 3178 h 10000"/>
                <a:gd name="connsiteX24" fmla="*/ 4561 w 10349"/>
                <a:gd name="connsiteY24" fmla="*/ 3498 h 10000"/>
                <a:gd name="connsiteX25" fmla="*/ 4609 w 10349"/>
                <a:gd name="connsiteY25" fmla="*/ 3265 h 10000"/>
                <a:gd name="connsiteX26" fmla="*/ 4732 w 10349"/>
                <a:gd name="connsiteY26" fmla="*/ 3353 h 10000"/>
                <a:gd name="connsiteX27" fmla="*/ 4658 w 10349"/>
                <a:gd name="connsiteY27" fmla="*/ 3469 h 10000"/>
                <a:gd name="connsiteX28" fmla="*/ 4756 w 10349"/>
                <a:gd name="connsiteY28" fmla="*/ 3498 h 10000"/>
                <a:gd name="connsiteX29" fmla="*/ 4732 w 10349"/>
                <a:gd name="connsiteY29" fmla="*/ 3732 h 10000"/>
                <a:gd name="connsiteX30" fmla="*/ 4634 w 10349"/>
                <a:gd name="connsiteY30" fmla="*/ 3732 h 10000"/>
                <a:gd name="connsiteX31" fmla="*/ 4609 w 10349"/>
                <a:gd name="connsiteY31" fmla="*/ 3790 h 10000"/>
                <a:gd name="connsiteX32" fmla="*/ 4828 w 10349"/>
                <a:gd name="connsiteY32" fmla="*/ 4140 h 10000"/>
                <a:gd name="connsiteX33" fmla="*/ 4828 w 10349"/>
                <a:gd name="connsiteY33" fmla="*/ 4432 h 10000"/>
                <a:gd name="connsiteX34" fmla="*/ 4465 w 10349"/>
                <a:gd name="connsiteY34" fmla="*/ 4606 h 10000"/>
                <a:gd name="connsiteX35" fmla="*/ 4125 w 10349"/>
                <a:gd name="connsiteY35" fmla="*/ 5102 h 10000"/>
                <a:gd name="connsiteX36" fmla="*/ 3787 w 10349"/>
                <a:gd name="connsiteY36" fmla="*/ 5423 h 10000"/>
                <a:gd name="connsiteX37" fmla="*/ 3108 w 10349"/>
                <a:gd name="connsiteY37" fmla="*/ 5452 h 10000"/>
                <a:gd name="connsiteX38" fmla="*/ 2842 w 10349"/>
                <a:gd name="connsiteY38" fmla="*/ 5656 h 10000"/>
                <a:gd name="connsiteX39" fmla="*/ 1269 w 10349"/>
                <a:gd name="connsiteY39" fmla="*/ 5568 h 10000"/>
                <a:gd name="connsiteX40" fmla="*/ 397 w 10349"/>
                <a:gd name="connsiteY40" fmla="*/ 5976 h 10000"/>
                <a:gd name="connsiteX41" fmla="*/ 421 w 10349"/>
                <a:gd name="connsiteY41" fmla="*/ 6239 h 10000"/>
                <a:gd name="connsiteX42" fmla="*/ 349 w 10349"/>
                <a:gd name="connsiteY42" fmla="*/ 6443 h 10000"/>
                <a:gd name="connsiteX43" fmla="*/ 614 w 10349"/>
                <a:gd name="connsiteY43" fmla="*/ 6705 h 10000"/>
                <a:gd name="connsiteX44" fmla="*/ 686 w 10349"/>
                <a:gd name="connsiteY44" fmla="*/ 6705 h 10000"/>
                <a:gd name="connsiteX45" fmla="*/ 833 w 10349"/>
                <a:gd name="connsiteY45" fmla="*/ 6968 h 10000"/>
                <a:gd name="connsiteX46" fmla="*/ 421 w 10349"/>
                <a:gd name="connsiteY46" fmla="*/ 7638 h 10000"/>
                <a:gd name="connsiteX47" fmla="*/ 3360 w 10349"/>
                <a:gd name="connsiteY47" fmla="*/ 6719 h 10000"/>
                <a:gd name="connsiteX0" fmla="*/ 3935 w 10349"/>
                <a:gd name="connsiteY0" fmla="*/ 8247 h 10000"/>
                <a:gd name="connsiteX1" fmla="*/ 6934 w 10349"/>
                <a:gd name="connsiteY1" fmla="*/ 7725 h 10000"/>
                <a:gd name="connsiteX2" fmla="*/ 7443 w 10349"/>
                <a:gd name="connsiteY2" fmla="*/ 8017 h 10000"/>
                <a:gd name="connsiteX3" fmla="*/ 7710 w 10349"/>
                <a:gd name="connsiteY3" fmla="*/ 8601 h 10000"/>
                <a:gd name="connsiteX4" fmla="*/ 8460 w 10349"/>
                <a:gd name="connsiteY4" fmla="*/ 8950 h 10000"/>
                <a:gd name="connsiteX5" fmla="*/ 10009 w 10349"/>
                <a:gd name="connsiteY5" fmla="*/ 9505 h 10000"/>
                <a:gd name="connsiteX6" fmla="*/ 10009 w 10349"/>
                <a:gd name="connsiteY6" fmla="*/ 9737 h 10000"/>
                <a:gd name="connsiteX7" fmla="*/ 10107 w 10349"/>
                <a:gd name="connsiteY7" fmla="*/ 10000 h 10000"/>
                <a:gd name="connsiteX8" fmla="*/ 10180 w 10349"/>
                <a:gd name="connsiteY8" fmla="*/ 9825 h 10000"/>
                <a:gd name="connsiteX9" fmla="*/ 10349 w 10349"/>
                <a:gd name="connsiteY9" fmla="*/ 9387 h 10000"/>
                <a:gd name="connsiteX10" fmla="*/ 10349 w 10349"/>
                <a:gd name="connsiteY10" fmla="*/ 8513 h 10000"/>
                <a:gd name="connsiteX11" fmla="*/ 10082 w 10349"/>
                <a:gd name="connsiteY11" fmla="*/ 6910 h 10000"/>
                <a:gd name="connsiteX12" fmla="*/ 10082 w 10349"/>
                <a:gd name="connsiteY12" fmla="*/ 5248 h 10000"/>
                <a:gd name="connsiteX13" fmla="*/ 9791 w 10349"/>
                <a:gd name="connsiteY13" fmla="*/ 3906 h 10000"/>
                <a:gd name="connsiteX14" fmla="*/ 9380 w 10349"/>
                <a:gd name="connsiteY14" fmla="*/ 2799 h 10000"/>
                <a:gd name="connsiteX15" fmla="*/ 9211 w 10349"/>
                <a:gd name="connsiteY15" fmla="*/ 1691 h 10000"/>
                <a:gd name="connsiteX16" fmla="*/ 8799 w 10349"/>
                <a:gd name="connsiteY16" fmla="*/ 0 h 10000"/>
                <a:gd name="connsiteX17" fmla="*/ 6619 w 10349"/>
                <a:gd name="connsiteY17" fmla="*/ 583 h 10000"/>
                <a:gd name="connsiteX18" fmla="*/ 6426 w 10349"/>
                <a:gd name="connsiteY18" fmla="*/ 525 h 10000"/>
                <a:gd name="connsiteX19" fmla="*/ 5748 w 10349"/>
                <a:gd name="connsiteY19" fmla="*/ 1079 h 10000"/>
                <a:gd name="connsiteX20" fmla="*/ 5167 w 10349"/>
                <a:gd name="connsiteY20" fmla="*/ 1954 h 10000"/>
                <a:gd name="connsiteX21" fmla="*/ 5094 w 10349"/>
                <a:gd name="connsiteY21" fmla="*/ 2333 h 10000"/>
                <a:gd name="connsiteX22" fmla="*/ 4852 w 10349"/>
                <a:gd name="connsiteY22" fmla="*/ 2741 h 10000"/>
                <a:gd name="connsiteX23" fmla="*/ 4368 w 10349"/>
                <a:gd name="connsiteY23" fmla="*/ 3178 h 10000"/>
                <a:gd name="connsiteX24" fmla="*/ 4561 w 10349"/>
                <a:gd name="connsiteY24" fmla="*/ 3498 h 10000"/>
                <a:gd name="connsiteX25" fmla="*/ 4609 w 10349"/>
                <a:gd name="connsiteY25" fmla="*/ 3265 h 10000"/>
                <a:gd name="connsiteX26" fmla="*/ 4732 w 10349"/>
                <a:gd name="connsiteY26" fmla="*/ 3353 h 10000"/>
                <a:gd name="connsiteX27" fmla="*/ 4658 w 10349"/>
                <a:gd name="connsiteY27" fmla="*/ 3469 h 10000"/>
                <a:gd name="connsiteX28" fmla="*/ 4756 w 10349"/>
                <a:gd name="connsiteY28" fmla="*/ 3498 h 10000"/>
                <a:gd name="connsiteX29" fmla="*/ 4732 w 10349"/>
                <a:gd name="connsiteY29" fmla="*/ 3732 h 10000"/>
                <a:gd name="connsiteX30" fmla="*/ 4634 w 10349"/>
                <a:gd name="connsiteY30" fmla="*/ 3732 h 10000"/>
                <a:gd name="connsiteX31" fmla="*/ 4609 w 10349"/>
                <a:gd name="connsiteY31" fmla="*/ 3790 h 10000"/>
                <a:gd name="connsiteX32" fmla="*/ 4828 w 10349"/>
                <a:gd name="connsiteY32" fmla="*/ 4140 h 10000"/>
                <a:gd name="connsiteX33" fmla="*/ 4828 w 10349"/>
                <a:gd name="connsiteY33" fmla="*/ 4432 h 10000"/>
                <a:gd name="connsiteX34" fmla="*/ 4465 w 10349"/>
                <a:gd name="connsiteY34" fmla="*/ 4606 h 10000"/>
                <a:gd name="connsiteX35" fmla="*/ 4125 w 10349"/>
                <a:gd name="connsiteY35" fmla="*/ 5102 h 10000"/>
                <a:gd name="connsiteX36" fmla="*/ 3787 w 10349"/>
                <a:gd name="connsiteY36" fmla="*/ 5423 h 10000"/>
                <a:gd name="connsiteX37" fmla="*/ 3108 w 10349"/>
                <a:gd name="connsiteY37" fmla="*/ 5452 h 10000"/>
                <a:gd name="connsiteX38" fmla="*/ 2842 w 10349"/>
                <a:gd name="connsiteY38" fmla="*/ 5656 h 10000"/>
                <a:gd name="connsiteX39" fmla="*/ 397 w 10349"/>
                <a:gd name="connsiteY39" fmla="*/ 5976 h 10000"/>
                <a:gd name="connsiteX40" fmla="*/ 421 w 10349"/>
                <a:gd name="connsiteY40" fmla="*/ 6239 h 10000"/>
                <a:gd name="connsiteX41" fmla="*/ 349 w 10349"/>
                <a:gd name="connsiteY41" fmla="*/ 6443 h 10000"/>
                <a:gd name="connsiteX42" fmla="*/ 614 w 10349"/>
                <a:gd name="connsiteY42" fmla="*/ 6705 h 10000"/>
                <a:gd name="connsiteX43" fmla="*/ 686 w 10349"/>
                <a:gd name="connsiteY43" fmla="*/ 6705 h 10000"/>
                <a:gd name="connsiteX44" fmla="*/ 833 w 10349"/>
                <a:gd name="connsiteY44" fmla="*/ 6968 h 10000"/>
                <a:gd name="connsiteX45" fmla="*/ 421 w 10349"/>
                <a:gd name="connsiteY45" fmla="*/ 7638 h 10000"/>
                <a:gd name="connsiteX46" fmla="*/ 3360 w 10349"/>
                <a:gd name="connsiteY46" fmla="*/ 6719 h 10000"/>
                <a:gd name="connsiteX0" fmla="*/ 3935 w 10349"/>
                <a:gd name="connsiteY0" fmla="*/ 8247 h 10000"/>
                <a:gd name="connsiteX1" fmla="*/ 6934 w 10349"/>
                <a:gd name="connsiteY1" fmla="*/ 7725 h 10000"/>
                <a:gd name="connsiteX2" fmla="*/ 7443 w 10349"/>
                <a:gd name="connsiteY2" fmla="*/ 8017 h 10000"/>
                <a:gd name="connsiteX3" fmla="*/ 7710 w 10349"/>
                <a:gd name="connsiteY3" fmla="*/ 8601 h 10000"/>
                <a:gd name="connsiteX4" fmla="*/ 8460 w 10349"/>
                <a:gd name="connsiteY4" fmla="*/ 8950 h 10000"/>
                <a:gd name="connsiteX5" fmla="*/ 10009 w 10349"/>
                <a:gd name="connsiteY5" fmla="*/ 9505 h 10000"/>
                <a:gd name="connsiteX6" fmla="*/ 10009 w 10349"/>
                <a:gd name="connsiteY6" fmla="*/ 9737 h 10000"/>
                <a:gd name="connsiteX7" fmla="*/ 10107 w 10349"/>
                <a:gd name="connsiteY7" fmla="*/ 10000 h 10000"/>
                <a:gd name="connsiteX8" fmla="*/ 10180 w 10349"/>
                <a:gd name="connsiteY8" fmla="*/ 9825 h 10000"/>
                <a:gd name="connsiteX9" fmla="*/ 10349 w 10349"/>
                <a:gd name="connsiteY9" fmla="*/ 9387 h 10000"/>
                <a:gd name="connsiteX10" fmla="*/ 10349 w 10349"/>
                <a:gd name="connsiteY10" fmla="*/ 8513 h 10000"/>
                <a:gd name="connsiteX11" fmla="*/ 10082 w 10349"/>
                <a:gd name="connsiteY11" fmla="*/ 6910 h 10000"/>
                <a:gd name="connsiteX12" fmla="*/ 10082 w 10349"/>
                <a:gd name="connsiteY12" fmla="*/ 5248 h 10000"/>
                <a:gd name="connsiteX13" fmla="*/ 9791 w 10349"/>
                <a:gd name="connsiteY13" fmla="*/ 3906 h 10000"/>
                <a:gd name="connsiteX14" fmla="*/ 9380 w 10349"/>
                <a:gd name="connsiteY14" fmla="*/ 2799 h 10000"/>
                <a:gd name="connsiteX15" fmla="*/ 9211 w 10349"/>
                <a:gd name="connsiteY15" fmla="*/ 1691 h 10000"/>
                <a:gd name="connsiteX16" fmla="*/ 8799 w 10349"/>
                <a:gd name="connsiteY16" fmla="*/ 0 h 10000"/>
                <a:gd name="connsiteX17" fmla="*/ 6619 w 10349"/>
                <a:gd name="connsiteY17" fmla="*/ 583 h 10000"/>
                <a:gd name="connsiteX18" fmla="*/ 6426 w 10349"/>
                <a:gd name="connsiteY18" fmla="*/ 525 h 10000"/>
                <a:gd name="connsiteX19" fmla="*/ 5748 w 10349"/>
                <a:gd name="connsiteY19" fmla="*/ 1079 h 10000"/>
                <a:gd name="connsiteX20" fmla="*/ 5167 w 10349"/>
                <a:gd name="connsiteY20" fmla="*/ 1954 h 10000"/>
                <a:gd name="connsiteX21" fmla="*/ 5094 w 10349"/>
                <a:gd name="connsiteY21" fmla="*/ 2333 h 10000"/>
                <a:gd name="connsiteX22" fmla="*/ 4852 w 10349"/>
                <a:gd name="connsiteY22" fmla="*/ 2741 h 10000"/>
                <a:gd name="connsiteX23" fmla="*/ 4368 w 10349"/>
                <a:gd name="connsiteY23" fmla="*/ 3178 h 10000"/>
                <a:gd name="connsiteX24" fmla="*/ 4561 w 10349"/>
                <a:gd name="connsiteY24" fmla="*/ 3498 h 10000"/>
                <a:gd name="connsiteX25" fmla="*/ 4609 w 10349"/>
                <a:gd name="connsiteY25" fmla="*/ 3265 h 10000"/>
                <a:gd name="connsiteX26" fmla="*/ 4732 w 10349"/>
                <a:gd name="connsiteY26" fmla="*/ 3353 h 10000"/>
                <a:gd name="connsiteX27" fmla="*/ 4658 w 10349"/>
                <a:gd name="connsiteY27" fmla="*/ 3469 h 10000"/>
                <a:gd name="connsiteX28" fmla="*/ 4756 w 10349"/>
                <a:gd name="connsiteY28" fmla="*/ 3498 h 10000"/>
                <a:gd name="connsiteX29" fmla="*/ 4732 w 10349"/>
                <a:gd name="connsiteY29" fmla="*/ 3732 h 10000"/>
                <a:gd name="connsiteX30" fmla="*/ 4634 w 10349"/>
                <a:gd name="connsiteY30" fmla="*/ 3732 h 10000"/>
                <a:gd name="connsiteX31" fmla="*/ 4609 w 10349"/>
                <a:gd name="connsiteY31" fmla="*/ 3790 h 10000"/>
                <a:gd name="connsiteX32" fmla="*/ 4828 w 10349"/>
                <a:gd name="connsiteY32" fmla="*/ 4140 h 10000"/>
                <a:gd name="connsiteX33" fmla="*/ 4828 w 10349"/>
                <a:gd name="connsiteY33" fmla="*/ 4432 h 10000"/>
                <a:gd name="connsiteX34" fmla="*/ 4465 w 10349"/>
                <a:gd name="connsiteY34" fmla="*/ 4606 h 10000"/>
                <a:gd name="connsiteX35" fmla="*/ 4125 w 10349"/>
                <a:gd name="connsiteY35" fmla="*/ 5102 h 10000"/>
                <a:gd name="connsiteX36" fmla="*/ 3787 w 10349"/>
                <a:gd name="connsiteY36" fmla="*/ 5423 h 10000"/>
                <a:gd name="connsiteX37" fmla="*/ 3108 w 10349"/>
                <a:gd name="connsiteY37" fmla="*/ 5452 h 10000"/>
                <a:gd name="connsiteX38" fmla="*/ 2842 w 10349"/>
                <a:gd name="connsiteY38" fmla="*/ 5656 h 10000"/>
                <a:gd name="connsiteX39" fmla="*/ 397 w 10349"/>
                <a:gd name="connsiteY39" fmla="*/ 5976 h 10000"/>
                <a:gd name="connsiteX40" fmla="*/ 421 w 10349"/>
                <a:gd name="connsiteY40" fmla="*/ 6239 h 10000"/>
                <a:gd name="connsiteX41" fmla="*/ 614 w 10349"/>
                <a:gd name="connsiteY41" fmla="*/ 6705 h 10000"/>
                <a:gd name="connsiteX42" fmla="*/ 686 w 10349"/>
                <a:gd name="connsiteY42" fmla="*/ 6705 h 10000"/>
                <a:gd name="connsiteX43" fmla="*/ 833 w 10349"/>
                <a:gd name="connsiteY43" fmla="*/ 6968 h 10000"/>
                <a:gd name="connsiteX44" fmla="*/ 421 w 10349"/>
                <a:gd name="connsiteY44" fmla="*/ 7638 h 10000"/>
                <a:gd name="connsiteX45" fmla="*/ 3360 w 10349"/>
                <a:gd name="connsiteY45" fmla="*/ 6719 h 10000"/>
                <a:gd name="connsiteX0" fmla="*/ 3960 w 10374"/>
                <a:gd name="connsiteY0" fmla="*/ 8247 h 10000"/>
                <a:gd name="connsiteX1" fmla="*/ 6959 w 10374"/>
                <a:gd name="connsiteY1" fmla="*/ 7725 h 10000"/>
                <a:gd name="connsiteX2" fmla="*/ 7468 w 10374"/>
                <a:gd name="connsiteY2" fmla="*/ 8017 h 10000"/>
                <a:gd name="connsiteX3" fmla="*/ 7735 w 10374"/>
                <a:gd name="connsiteY3" fmla="*/ 8601 h 10000"/>
                <a:gd name="connsiteX4" fmla="*/ 8485 w 10374"/>
                <a:gd name="connsiteY4" fmla="*/ 8950 h 10000"/>
                <a:gd name="connsiteX5" fmla="*/ 10034 w 10374"/>
                <a:gd name="connsiteY5" fmla="*/ 9505 h 10000"/>
                <a:gd name="connsiteX6" fmla="*/ 10034 w 10374"/>
                <a:gd name="connsiteY6" fmla="*/ 9737 h 10000"/>
                <a:gd name="connsiteX7" fmla="*/ 10132 w 10374"/>
                <a:gd name="connsiteY7" fmla="*/ 10000 h 10000"/>
                <a:gd name="connsiteX8" fmla="*/ 10205 w 10374"/>
                <a:gd name="connsiteY8" fmla="*/ 9825 h 10000"/>
                <a:gd name="connsiteX9" fmla="*/ 10374 w 10374"/>
                <a:gd name="connsiteY9" fmla="*/ 9387 h 10000"/>
                <a:gd name="connsiteX10" fmla="*/ 10374 w 10374"/>
                <a:gd name="connsiteY10" fmla="*/ 8513 h 10000"/>
                <a:gd name="connsiteX11" fmla="*/ 10107 w 10374"/>
                <a:gd name="connsiteY11" fmla="*/ 6910 h 10000"/>
                <a:gd name="connsiteX12" fmla="*/ 10107 w 10374"/>
                <a:gd name="connsiteY12" fmla="*/ 5248 h 10000"/>
                <a:gd name="connsiteX13" fmla="*/ 9816 w 10374"/>
                <a:gd name="connsiteY13" fmla="*/ 3906 h 10000"/>
                <a:gd name="connsiteX14" fmla="*/ 9405 w 10374"/>
                <a:gd name="connsiteY14" fmla="*/ 2799 h 10000"/>
                <a:gd name="connsiteX15" fmla="*/ 9236 w 10374"/>
                <a:gd name="connsiteY15" fmla="*/ 1691 h 10000"/>
                <a:gd name="connsiteX16" fmla="*/ 8824 w 10374"/>
                <a:gd name="connsiteY16" fmla="*/ 0 h 10000"/>
                <a:gd name="connsiteX17" fmla="*/ 6644 w 10374"/>
                <a:gd name="connsiteY17" fmla="*/ 583 h 10000"/>
                <a:gd name="connsiteX18" fmla="*/ 6451 w 10374"/>
                <a:gd name="connsiteY18" fmla="*/ 525 h 10000"/>
                <a:gd name="connsiteX19" fmla="*/ 5773 w 10374"/>
                <a:gd name="connsiteY19" fmla="*/ 1079 h 10000"/>
                <a:gd name="connsiteX20" fmla="*/ 5192 w 10374"/>
                <a:gd name="connsiteY20" fmla="*/ 1954 h 10000"/>
                <a:gd name="connsiteX21" fmla="*/ 5119 w 10374"/>
                <a:gd name="connsiteY21" fmla="*/ 2333 h 10000"/>
                <a:gd name="connsiteX22" fmla="*/ 4877 w 10374"/>
                <a:gd name="connsiteY22" fmla="*/ 2741 h 10000"/>
                <a:gd name="connsiteX23" fmla="*/ 4393 w 10374"/>
                <a:gd name="connsiteY23" fmla="*/ 3178 h 10000"/>
                <a:gd name="connsiteX24" fmla="*/ 4586 w 10374"/>
                <a:gd name="connsiteY24" fmla="*/ 3498 h 10000"/>
                <a:gd name="connsiteX25" fmla="*/ 4634 w 10374"/>
                <a:gd name="connsiteY25" fmla="*/ 3265 h 10000"/>
                <a:gd name="connsiteX26" fmla="*/ 4757 w 10374"/>
                <a:gd name="connsiteY26" fmla="*/ 3353 h 10000"/>
                <a:gd name="connsiteX27" fmla="*/ 4683 w 10374"/>
                <a:gd name="connsiteY27" fmla="*/ 3469 h 10000"/>
                <a:gd name="connsiteX28" fmla="*/ 4781 w 10374"/>
                <a:gd name="connsiteY28" fmla="*/ 3498 h 10000"/>
                <a:gd name="connsiteX29" fmla="*/ 4757 w 10374"/>
                <a:gd name="connsiteY29" fmla="*/ 3732 h 10000"/>
                <a:gd name="connsiteX30" fmla="*/ 4659 w 10374"/>
                <a:gd name="connsiteY30" fmla="*/ 3732 h 10000"/>
                <a:gd name="connsiteX31" fmla="*/ 4634 w 10374"/>
                <a:gd name="connsiteY31" fmla="*/ 3790 h 10000"/>
                <a:gd name="connsiteX32" fmla="*/ 4853 w 10374"/>
                <a:gd name="connsiteY32" fmla="*/ 4140 h 10000"/>
                <a:gd name="connsiteX33" fmla="*/ 4853 w 10374"/>
                <a:gd name="connsiteY33" fmla="*/ 4432 h 10000"/>
                <a:gd name="connsiteX34" fmla="*/ 4490 w 10374"/>
                <a:gd name="connsiteY34" fmla="*/ 4606 h 10000"/>
                <a:gd name="connsiteX35" fmla="*/ 4150 w 10374"/>
                <a:gd name="connsiteY35" fmla="*/ 5102 h 10000"/>
                <a:gd name="connsiteX36" fmla="*/ 3812 w 10374"/>
                <a:gd name="connsiteY36" fmla="*/ 5423 h 10000"/>
                <a:gd name="connsiteX37" fmla="*/ 3133 w 10374"/>
                <a:gd name="connsiteY37" fmla="*/ 5452 h 10000"/>
                <a:gd name="connsiteX38" fmla="*/ 2867 w 10374"/>
                <a:gd name="connsiteY38" fmla="*/ 5656 h 10000"/>
                <a:gd name="connsiteX39" fmla="*/ 422 w 10374"/>
                <a:gd name="connsiteY39" fmla="*/ 5976 h 10000"/>
                <a:gd name="connsiteX40" fmla="*/ 446 w 10374"/>
                <a:gd name="connsiteY40" fmla="*/ 6239 h 10000"/>
                <a:gd name="connsiteX41" fmla="*/ 639 w 10374"/>
                <a:gd name="connsiteY41" fmla="*/ 6705 h 10000"/>
                <a:gd name="connsiteX42" fmla="*/ 711 w 10374"/>
                <a:gd name="connsiteY42" fmla="*/ 6705 h 10000"/>
                <a:gd name="connsiteX43" fmla="*/ 446 w 10374"/>
                <a:gd name="connsiteY43" fmla="*/ 7638 h 10000"/>
                <a:gd name="connsiteX44" fmla="*/ 3385 w 10374"/>
                <a:gd name="connsiteY44" fmla="*/ 6719 h 10000"/>
                <a:gd name="connsiteX0" fmla="*/ 3538 w 9952"/>
                <a:gd name="connsiteY0" fmla="*/ 8247 h 10000"/>
                <a:gd name="connsiteX1" fmla="*/ 6537 w 9952"/>
                <a:gd name="connsiteY1" fmla="*/ 7725 h 10000"/>
                <a:gd name="connsiteX2" fmla="*/ 7046 w 9952"/>
                <a:gd name="connsiteY2" fmla="*/ 8017 h 10000"/>
                <a:gd name="connsiteX3" fmla="*/ 7313 w 9952"/>
                <a:gd name="connsiteY3" fmla="*/ 8601 h 10000"/>
                <a:gd name="connsiteX4" fmla="*/ 8063 w 9952"/>
                <a:gd name="connsiteY4" fmla="*/ 8950 h 10000"/>
                <a:gd name="connsiteX5" fmla="*/ 9612 w 9952"/>
                <a:gd name="connsiteY5" fmla="*/ 9505 h 10000"/>
                <a:gd name="connsiteX6" fmla="*/ 9612 w 9952"/>
                <a:gd name="connsiteY6" fmla="*/ 9737 h 10000"/>
                <a:gd name="connsiteX7" fmla="*/ 9710 w 9952"/>
                <a:gd name="connsiteY7" fmla="*/ 10000 h 10000"/>
                <a:gd name="connsiteX8" fmla="*/ 9783 w 9952"/>
                <a:gd name="connsiteY8" fmla="*/ 9825 h 10000"/>
                <a:gd name="connsiteX9" fmla="*/ 9952 w 9952"/>
                <a:gd name="connsiteY9" fmla="*/ 9387 h 10000"/>
                <a:gd name="connsiteX10" fmla="*/ 9952 w 9952"/>
                <a:gd name="connsiteY10" fmla="*/ 8513 h 10000"/>
                <a:gd name="connsiteX11" fmla="*/ 9685 w 9952"/>
                <a:gd name="connsiteY11" fmla="*/ 6910 h 10000"/>
                <a:gd name="connsiteX12" fmla="*/ 9685 w 9952"/>
                <a:gd name="connsiteY12" fmla="*/ 5248 h 10000"/>
                <a:gd name="connsiteX13" fmla="*/ 9394 w 9952"/>
                <a:gd name="connsiteY13" fmla="*/ 3906 h 10000"/>
                <a:gd name="connsiteX14" fmla="*/ 8983 w 9952"/>
                <a:gd name="connsiteY14" fmla="*/ 2799 h 10000"/>
                <a:gd name="connsiteX15" fmla="*/ 8814 w 9952"/>
                <a:gd name="connsiteY15" fmla="*/ 1691 h 10000"/>
                <a:gd name="connsiteX16" fmla="*/ 8402 w 9952"/>
                <a:gd name="connsiteY16" fmla="*/ 0 h 10000"/>
                <a:gd name="connsiteX17" fmla="*/ 6222 w 9952"/>
                <a:gd name="connsiteY17" fmla="*/ 583 h 10000"/>
                <a:gd name="connsiteX18" fmla="*/ 6029 w 9952"/>
                <a:gd name="connsiteY18" fmla="*/ 525 h 10000"/>
                <a:gd name="connsiteX19" fmla="*/ 5351 w 9952"/>
                <a:gd name="connsiteY19" fmla="*/ 1079 h 10000"/>
                <a:gd name="connsiteX20" fmla="*/ 4770 w 9952"/>
                <a:gd name="connsiteY20" fmla="*/ 1954 h 10000"/>
                <a:gd name="connsiteX21" fmla="*/ 4697 w 9952"/>
                <a:gd name="connsiteY21" fmla="*/ 2333 h 10000"/>
                <a:gd name="connsiteX22" fmla="*/ 4455 w 9952"/>
                <a:gd name="connsiteY22" fmla="*/ 2741 h 10000"/>
                <a:gd name="connsiteX23" fmla="*/ 3971 w 9952"/>
                <a:gd name="connsiteY23" fmla="*/ 3178 h 10000"/>
                <a:gd name="connsiteX24" fmla="*/ 4164 w 9952"/>
                <a:gd name="connsiteY24" fmla="*/ 3498 h 10000"/>
                <a:gd name="connsiteX25" fmla="*/ 4212 w 9952"/>
                <a:gd name="connsiteY25" fmla="*/ 3265 h 10000"/>
                <a:gd name="connsiteX26" fmla="*/ 4335 w 9952"/>
                <a:gd name="connsiteY26" fmla="*/ 3353 h 10000"/>
                <a:gd name="connsiteX27" fmla="*/ 4261 w 9952"/>
                <a:gd name="connsiteY27" fmla="*/ 3469 h 10000"/>
                <a:gd name="connsiteX28" fmla="*/ 4359 w 9952"/>
                <a:gd name="connsiteY28" fmla="*/ 3498 h 10000"/>
                <a:gd name="connsiteX29" fmla="*/ 4335 w 9952"/>
                <a:gd name="connsiteY29" fmla="*/ 3732 h 10000"/>
                <a:gd name="connsiteX30" fmla="*/ 4237 w 9952"/>
                <a:gd name="connsiteY30" fmla="*/ 3732 h 10000"/>
                <a:gd name="connsiteX31" fmla="*/ 4212 w 9952"/>
                <a:gd name="connsiteY31" fmla="*/ 3790 h 10000"/>
                <a:gd name="connsiteX32" fmla="*/ 4431 w 9952"/>
                <a:gd name="connsiteY32" fmla="*/ 4140 h 10000"/>
                <a:gd name="connsiteX33" fmla="*/ 4431 w 9952"/>
                <a:gd name="connsiteY33" fmla="*/ 4432 h 10000"/>
                <a:gd name="connsiteX34" fmla="*/ 4068 w 9952"/>
                <a:gd name="connsiteY34" fmla="*/ 4606 h 10000"/>
                <a:gd name="connsiteX35" fmla="*/ 3728 w 9952"/>
                <a:gd name="connsiteY35" fmla="*/ 5102 h 10000"/>
                <a:gd name="connsiteX36" fmla="*/ 3390 w 9952"/>
                <a:gd name="connsiteY36" fmla="*/ 5423 h 10000"/>
                <a:gd name="connsiteX37" fmla="*/ 2711 w 9952"/>
                <a:gd name="connsiteY37" fmla="*/ 5452 h 10000"/>
                <a:gd name="connsiteX38" fmla="*/ 2445 w 9952"/>
                <a:gd name="connsiteY38" fmla="*/ 5656 h 10000"/>
                <a:gd name="connsiteX39" fmla="*/ 0 w 9952"/>
                <a:gd name="connsiteY39" fmla="*/ 5976 h 10000"/>
                <a:gd name="connsiteX40" fmla="*/ 24 w 9952"/>
                <a:gd name="connsiteY40" fmla="*/ 6239 h 10000"/>
                <a:gd name="connsiteX41" fmla="*/ 217 w 9952"/>
                <a:gd name="connsiteY41" fmla="*/ 6705 h 10000"/>
                <a:gd name="connsiteX42" fmla="*/ 289 w 9952"/>
                <a:gd name="connsiteY42" fmla="*/ 6705 h 10000"/>
                <a:gd name="connsiteX43" fmla="*/ 2963 w 9952"/>
                <a:gd name="connsiteY43" fmla="*/ 6719 h 10000"/>
                <a:gd name="connsiteX0" fmla="*/ 3555 w 10000"/>
                <a:gd name="connsiteY0" fmla="*/ 8247 h 10000"/>
                <a:gd name="connsiteX1" fmla="*/ 6569 w 10000"/>
                <a:gd name="connsiteY1" fmla="*/ 7725 h 10000"/>
                <a:gd name="connsiteX2" fmla="*/ 7080 w 10000"/>
                <a:gd name="connsiteY2" fmla="*/ 8017 h 10000"/>
                <a:gd name="connsiteX3" fmla="*/ 7348 w 10000"/>
                <a:gd name="connsiteY3" fmla="*/ 8601 h 10000"/>
                <a:gd name="connsiteX4" fmla="*/ 8102 w 10000"/>
                <a:gd name="connsiteY4" fmla="*/ 8950 h 10000"/>
                <a:gd name="connsiteX5" fmla="*/ 9658 w 10000"/>
                <a:gd name="connsiteY5" fmla="*/ 9505 h 10000"/>
                <a:gd name="connsiteX6" fmla="*/ 9658 w 10000"/>
                <a:gd name="connsiteY6" fmla="*/ 9737 h 10000"/>
                <a:gd name="connsiteX7" fmla="*/ 9757 w 10000"/>
                <a:gd name="connsiteY7" fmla="*/ 10000 h 10000"/>
                <a:gd name="connsiteX8" fmla="*/ 9830 w 10000"/>
                <a:gd name="connsiteY8" fmla="*/ 9825 h 10000"/>
                <a:gd name="connsiteX9" fmla="*/ 10000 w 10000"/>
                <a:gd name="connsiteY9" fmla="*/ 9387 h 10000"/>
                <a:gd name="connsiteX10" fmla="*/ 10000 w 10000"/>
                <a:gd name="connsiteY10" fmla="*/ 8513 h 10000"/>
                <a:gd name="connsiteX11" fmla="*/ 9732 w 10000"/>
                <a:gd name="connsiteY11" fmla="*/ 6910 h 10000"/>
                <a:gd name="connsiteX12" fmla="*/ 9732 w 10000"/>
                <a:gd name="connsiteY12" fmla="*/ 5248 h 10000"/>
                <a:gd name="connsiteX13" fmla="*/ 9439 w 10000"/>
                <a:gd name="connsiteY13" fmla="*/ 3906 h 10000"/>
                <a:gd name="connsiteX14" fmla="*/ 9026 w 10000"/>
                <a:gd name="connsiteY14" fmla="*/ 2799 h 10000"/>
                <a:gd name="connsiteX15" fmla="*/ 8857 w 10000"/>
                <a:gd name="connsiteY15" fmla="*/ 1691 h 10000"/>
                <a:gd name="connsiteX16" fmla="*/ 8443 w 10000"/>
                <a:gd name="connsiteY16" fmla="*/ 0 h 10000"/>
                <a:gd name="connsiteX17" fmla="*/ 6252 w 10000"/>
                <a:gd name="connsiteY17" fmla="*/ 583 h 10000"/>
                <a:gd name="connsiteX18" fmla="*/ 6058 w 10000"/>
                <a:gd name="connsiteY18" fmla="*/ 525 h 10000"/>
                <a:gd name="connsiteX19" fmla="*/ 5377 w 10000"/>
                <a:gd name="connsiteY19" fmla="*/ 1079 h 10000"/>
                <a:gd name="connsiteX20" fmla="*/ 4793 w 10000"/>
                <a:gd name="connsiteY20" fmla="*/ 1954 h 10000"/>
                <a:gd name="connsiteX21" fmla="*/ 4720 w 10000"/>
                <a:gd name="connsiteY21" fmla="*/ 2333 h 10000"/>
                <a:gd name="connsiteX22" fmla="*/ 4476 w 10000"/>
                <a:gd name="connsiteY22" fmla="*/ 2741 h 10000"/>
                <a:gd name="connsiteX23" fmla="*/ 3990 w 10000"/>
                <a:gd name="connsiteY23" fmla="*/ 3178 h 10000"/>
                <a:gd name="connsiteX24" fmla="*/ 4184 w 10000"/>
                <a:gd name="connsiteY24" fmla="*/ 3498 h 10000"/>
                <a:gd name="connsiteX25" fmla="*/ 4232 w 10000"/>
                <a:gd name="connsiteY25" fmla="*/ 3265 h 10000"/>
                <a:gd name="connsiteX26" fmla="*/ 4356 w 10000"/>
                <a:gd name="connsiteY26" fmla="*/ 3353 h 10000"/>
                <a:gd name="connsiteX27" fmla="*/ 4282 w 10000"/>
                <a:gd name="connsiteY27" fmla="*/ 3469 h 10000"/>
                <a:gd name="connsiteX28" fmla="*/ 4380 w 10000"/>
                <a:gd name="connsiteY28" fmla="*/ 3498 h 10000"/>
                <a:gd name="connsiteX29" fmla="*/ 4356 w 10000"/>
                <a:gd name="connsiteY29" fmla="*/ 3732 h 10000"/>
                <a:gd name="connsiteX30" fmla="*/ 4257 w 10000"/>
                <a:gd name="connsiteY30" fmla="*/ 3732 h 10000"/>
                <a:gd name="connsiteX31" fmla="*/ 4232 w 10000"/>
                <a:gd name="connsiteY31" fmla="*/ 3790 h 10000"/>
                <a:gd name="connsiteX32" fmla="*/ 4452 w 10000"/>
                <a:gd name="connsiteY32" fmla="*/ 4140 h 10000"/>
                <a:gd name="connsiteX33" fmla="*/ 4452 w 10000"/>
                <a:gd name="connsiteY33" fmla="*/ 4432 h 10000"/>
                <a:gd name="connsiteX34" fmla="*/ 4088 w 10000"/>
                <a:gd name="connsiteY34" fmla="*/ 4606 h 10000"/>
                <a:gd name="connsiteX35" fmla="*/ 3746 w 10000"/>
                <a:gd name="connsiteY35" fmla="*/ 5102 h 10000"/>
                <a:gd name="connsiteX36" fmla="*/ 3406 w 10000"/>
                <a:gd name="connsiteY36" fmla="*/ 5423 h 10000"/>
                <a:gd name="connsiteX37" fmla="*/ 2724 w 10000"/>
                <a:gd name="connsiteY37" fmla="*/ 5452 h 10000"/>
                <a:gd name="connsiteX38" fmla="*/ 2457 w 10000"/>
                <a:gd name="connsiteY38" fmla="*/ 5656 h 10000"/>
                <a:gd name="connsiteX39" fmla="*/ 0 w 10000"/>
                <a:gd name="connsiteY39" fmla="*/ 5976 h 10000"/>
                <a:gd name="connsiteX40" fmla="*/ 24 w 10000"/>
                <a:gd name="connsiteY40" fmla="*/ 6239 h 10000"/>
                <a:gd name="connsiteX41" fmla="*/ 218 w 10000"/>
                <a:gd name="connsiteY41" fmla="*/ 6705 h 10000"/>
                <a:gd name="connsiteX42" fmla="*/ 2977 w 10000"/>
                <a:gd name="connsiteY42" fmla="*/ 6719 h 10000"/>
                <a:gd name="connsiteX0" fmla="*/ 3555 w 10000"/>
                <a:gd name="connsiteY0" fmla="*/ 8247 h 10000"/>
                <a:gd name="connsiteX1" fmla="*/ 6569 w 10000"/>
                <a:gd name="connsiteY1" fmla="*/ 7725 h 10000"/>
                <a:gd name="connsiteX2" fmla="*/ 7080 w 10000"/>
                <a:gd name="connsiteY2" fmla="*/ 8017 h 10000"/>
                <a:gd name="connsiteX3" fmla="*/ 7348 w 10000"/>
                <a:gd name="connsiteY3" fmla="*/ 8601 h 10000"/>
                <a:gd name="connsiteX4" fmla="*/ 8102 w 10000"/>
                <a:gd name="connsiteY4" fmla="*/ 8950 h 10000"/>
                <a:gd name="connsiteX5" fmla="*/ 9658 w 10000"/>
                <a:gd name="connsiteY5" fmla="*/ 9505 h 10000"/>
                <a:gd name="connsiteX6" fmla="*/ 9658 w 10000"/>
                <a:gd name="connsiteY6" fmla="*/ 9737 h 10000"/>
                <a:gd name="connsiteX7" fmla="*/ 9757 w 10000"/>
                <a:gd name="connsiteY7" fmla="*/ 10000 h 10000"/>
                <a:gd name="connsiteX8" fmla="*/ 9830 w 10000"/>
                <a:gd name="connsiteY8" fmla="*/ 9825 h 10000"/>
                <a:gd name="connsiteX9" fmla="*/ 10000 w 10000"/>
                <a:gd name="connsiteY9" fmla="*/ 9387 h 10000"/>
                <a:gd name="connsiteX10" fmla="*/ 10000 w 10000"/>
                <a:gd name="connsiteY10" fmla="*/ 8513 h 10000"/>
                <a:gd name="connsiteX11" fmla="*/ 9732 w 10000"/>
                <a:gd name="connsiteY11" fmla="*/ 6910 h 10000"/>
                <a:gd name="connsiteX12" fmla="*/ 9732 w 10000"/>
                <a:gd name="connsiteY12" fmla="*/ 5248 h 10000"/>
                <a:gd name="connsiteX13" fmla="*/ 9439 w 10000"/>
                <a:gd name="connsiteY13" fmla="*/ 3906 h 10000"/>
                <a:gd name="connsiteX14" fmla="*/ 9026 w 10000"/>
                <a:gd name="connsiteY14" fmla="*/ 2799 h 10000"/>
                <a:gd name="connsiteX15" fmla="*/ 8857 w 10000"/>
                <a:gd name="connsiteY15" fmla="*/ 1691 h 10000"/>
                <a:gd name="connsiteX16" fmla="*/ 8443 w 10000"/>
                <a:gd name="connsiteY16" fmla="*/ 0 h 10000"/>
                <a:gd name="connsiteX17" fmla="*/ 6252 w 10000"/>
                <a:gd name="connsiteY17" fmla="*/ 583 h 10000"/>
                <a:gd name="connsiteX18" fmla="*/ 6058 w 10000"/>
                <a:gd name="connsiteY18" fmla="*/ 525 h 10000"/>
                <a:gd name="connsiteX19" fmla="*/ 5377 w 10000"/>
                <a:gd name="connsiteY19" fmla="*/ 1079 h 10000"/>
                <a:gd name="connsiteX20" fmla="*/ 4793 w 10000"/>
                <a:gd name="connsiteY20" fmla="*/ 1954 h 10000"/>
                <a:gd name="connsiteX21" fmla="*/ 4720 w 10000"/>
                <a:gd name="connsiteY21" fmla="*/ 2333 h 10000"/>
                <a:gd name="connsiteX22" fmla="*/ 4476 w 10000"/>
                <a:gd name="connsiteY22" fmla="*/ 2741 h 10000"/>
                <a:gd name="connsiteX23" fmla="*/ 3990 w 10000"/>
                <a:gd name="connsiteY23" fmla="*/ 3178 h 10000"/>
                <a:gd name="connsiteX24" fmla="*/ 4184 w 10000"/>
                <a:gd name="connsiteY24" fmla="*/ 3498 h 10000"/>
                <a:gd name="connsiteX25" fmla="*/ 4232 w 10000"/>
                <a:gd name="connsiteY25" fmla="*/ 3265 h 10000"/>
                <a:gd name="connsiteX26" fmla="*/ 4356 w 10000"/>
                <a:gd name="connsiteY26" fmla="*/ 3353 h 10000"/>
                <a:gd name="connsiteX27" fmla="*/ 4282 w 10000"/>
                <a:gd name="connsiteY27" fmla="*/ 3469 h 10000"/>
                <a:gd name="connsiteX28" fmla="*/ 4380 w 10000"/>
                <a:gd name="connsiteY28" fmla="*/ 3498 h 10000"/>
                <a:gd name="connsiteX29" fmla="*/ 4356 w 10000"/>
                <a:gd name="connsiteY29" fmla="*/ 3732 h 10000"/>
                <a:gd name="connsiteX30" fmla="*/ 4257 w 10000"/>
                <a:gd name="connsiteY30" fmla="*/ 3732 h 10000"/>
                <a:gd name="connsiteX31" fmla="*/ 4232 w 10000"/>
                <a:gd name="connsiteY31" fmla="*/ 3790 h 10000"/>
                <a:gd name="connsiteX32" fmla="*/ 4452 w 10000"/>
                <a:gd name="connsiteY32" fmla="*/ 4140 h 10000"/>
                <a:gd name="connsiteX33" fmla="*/ 4452 w 10000"/>
                <a:gd name="connsiteY33" fmla="*/ 4432 h 10000"/>
                <a:gd name="connsiteX34" fmla="*/ 4088 w 10000"/>
                <a:gd name="connsiteY34" fmla="*/ 4606 h 10000"/>
                <a:gd name="connsiteX35" fmla="*/ 3746 w 10000"/>
                <a:gd name="connsiteY35" fmla="*/ 5102 h 10000"/>
                <a:gd name="connsiteX36" fmla="*/ 3406 w 10000"/>
                <a:gd name="connsiteY36" fmla="*/ 5423 h 10000"/>
                <a:gd name="connsiteX37" fmla="*/ 2724 w 10000"/>
                <a:gd name="connsiteY37" fmla="*/ 5452 h 10000"/>
                <a:gd name="connsiteX38" fmla="*/ 2457 w 10000"/>
                <a:gd name="connsiteY38" fmla="*/ 5656 h 10000"/>
                <a:gd name="connsiteX39" fmla="*/ 0 w 10000"/>
                <a:gd name="connsiteY39" fmla="*/ 5976 h 10000"/>
                <a:gd name="connsiteX40" fmla="*/ 24 w 10000"/>
                <a:gd name="connsiteY40" fmla="*/ 6239 h 10000"/>
                <a:gd name="connsiteX41" fmla="*/ 2977 w 10000"/>
                <a:gd name="connsiteY41" fmla="*/ 6719 h 10000"/>
                <a:gd name="connsiteX0" fmla="*/ 3555 w 10000"/>
                <a:gd name="connsiteY0" fmla="*/ 8247 h 10000"/>
                <a:gd name="connsiteX1" fmla="*/ 6569 w 10000"/>
                <a:gd name="connsiteY1" fmla="*/ 7725 h 10000"/>
                <a:gd name="connsiteX2" fmla="*/ 7080 w 10000"/>
                <a:gd name="connsiteY2" fmla="*/ 8017 h 10000"/>
                <a:gd name="connsiteX3" fmla="*/ 7348 w 10000"/>
                <a:gd name="connsiteY3" fmla="*/ 8601 h 10000"/>
                <a:gd name="connsiteX4" fmla="*/ 8102 w 10000"/>
                <a:gd name="connsiteY4" fmla="*/ 8950 h 10000"/>
                <a:gd name="connsiteX5" fmla="*/ 9658 w 10000"/>
                <a:gd name="connsiteY5" fmla="*/ 9505 h 10000"/>
                <a:gd name="connsiteX6" fmla="*/ 9658 w 10000"/>
                <a:gd name="connsiteY6" fmla="*/ 9737 h 10000"/>
                <a:gd name="connsiteX7" fmla="*/ 9757 w 10000"/>
                <a:gd name="connsiteY7" fmla="*/ 10000 h 10000"/>
                <a:gd name="connsiteX8" fmla="*/ 9830 w 10000"/>
                <a:gd name="connsiteY8" fmla="*/ 9825 h 10000"/>
                <a:gd name="connsiteX9" fmla="*/ 10000 w 10000"/>
                <a:gd name="connsiteY9" fmla="*/ 9387 h 10000"/>
                <a:gd name="connsiteX10" fmla="*/ 10000 w 10000"/>
                <a:gd name="connsiteY10" fmla="*/ 8513 h 10000"/>
                <a:gd name="connsiteX11" fmla="*/ 9732 w 10000"/>
                <a:gd name="connsiteY11" fmla="*/ 6910 h 10000"/>
                <a:gd name="connsiteX12" fmla="*/ 9732 w 10000"/>
                <a:gd name="connsiteY12" fmla="*/ 5248 h 10000"/>
                <a:gd name="connsiteX13" fmla="*/ 9439 w 10000"/>
                <a:gd name="connsiteY13" fmla="*/ 3906 h 10000"/>
                <a:gd name="connsiteX14" fmla="*/ 9026 w 10000"/>
                <a:gd name="connsiteY14" fmla="*/ 2799 h 10000"/>
                <a:gd name="connsiteX15" fmla="*/ 8857 w 10000"/>
                <a:gd name="connsiteY15" fmla="*/ 1691 h 10000"/>
                <a:gd name="connsiteX16" fmla="*/ 8443 w 10000"/>
                <a:gd name="connsiteY16" fmla="*/ 0 h 10000"/>
                <a:gd name="connsiteX17" fmla="*/ 6252 w 10000"/>
                <a:gd name="connsiteY17" fmla="*/ 583 h 10000"/>
                <a:gd name="connsiteX18" fmla="*/ 6058 w 10000"/>
                <a:gd name="connsiteY18" fmla="*/ 525 h 10000"/>
                <a:gd name="connsiteX19" fmla="*/ 5377 w 10000"/>
                <a:gd name="connsiteY19" fmla="*/ 1079 h 10000"/>
                <a:gd name="connsiteX20" fmla="*/ 4793 w 10000"/>
                <a:gd name="connsiteY20" fmla="*/ 1954 h 10000"/>
                <a:gd name="connsiteX21" fmla="*/ 4720 w 10000"/>
                <a:gd name="connsiteY21" fmla="*/ 2333 h 10000"/>
                <a:gd name="connsiteX22" fmla="*/ 4476 w 10000"/>
                <a:gd name="connsiteY22" fmla="*/ 2741 h 10000"/>
                <a:gd name="connsiteX23" fmla="*/ 3990 w 10000"/>
                <a:gd name="connsiteY23" fmla="*/ 3178 h 10000"/>
                <a:gd name="connsiteX24" fmla="*/ 4184 w 10000"/>
                <a:gd name="connsiteY24" fmla="*/ 3498 h 10000"/>
                <a:gd name="connsiteX25" fmla="*/ 4232 w 10000"/>
                <a:gd name="connsiteY25" fmla="*/ 3265 h 10000"/>
                <a:gd name="connsiteX26" fmla="*/ 4356 w 10000"/>
                <a:gd name="connsiteY26" fmla="*/ 3353 h 10000"/>
                <a:gd name="connsiteX27" fmla="*/ 4282 w 10000"/>
                <a:gd name="connsiteY27" fmla="*/ 3469 h 10000"/>
                <a:gd name="connsiteX28" fmla="*/ 4380 w 10000"/>
                <a:gd name="connsiteY28" fmla="*/ 3498 h 10000"/>
                <a:gd name="connsiteX29" fmla="*/ 4356 w 10000"/>
                <a:gd name="connsiteY29" fmla="*/ 3732 h 10000"/>
                <a:gd name="connsiteX30" fmla="*/ 4257 w 10000"/>
                <a:gd name="connsiteY30" fmla="*/ 3732 h 10000"/>
                <a:gd name="connsiteX31" fmla="*/ 4232 w 10000"/>
                <a:gd name="connsiteY31" fmla="*/ 3790 h 10000"/>
                <a:gd name="connsiteX32" fmla="*/ 4452 w 10000"/>
                <a:gd name="connsiteY32" fmla="*/ 4140 h 10000"/>
                <a:gd name="connsiteX33" fmla="*/ 4452 w 10000"/>
                <a:gd name="connsiteY33" fmla="*/ 4432 h 10000"/>
                <a:gd name="connsiteX34" fmla="*/ 4088 w 10000"/>
                <a:gd name="connsiteY34" fmla="*/ 4606 h 10000"/>
                <a:gd name="connsiteX35" fmla="*/ 3746 w 10000"/>
                <a:gd name="connsiteY35" fmla="*/ 5102 h 10000"/>
                <a:gd name="connsiteX36" fmla="*/ 3406 w 10000"/>
                <a:gd name="connsiteY36" fmla="*/ 5423 h 10000"/>
                <a:gd name="connsiteX37" fmla="*/ 2724 w 10000"/>
                <a:gd name="connsiteY37" fmla="*/ 5452 h 10000"/>
                <a:gd name="connsiteX38" fmla="*/ 2457 w 10000"/>
                <a:gd name="connsiteY38" fmla="*/ 5656 h 10000"/>
                <a:gd name="connsiteX39" fmla="*/ 0 w 10000"/>
                <a:gd name="connsiteY39" fmla="*/ 5976 h 10000"/>
                <a:gd name="connsiteX40" fmla="*/ 2977 w 10000"/>
                <a:gd name="connsiteY40" fmla="*/ 6719 h 10000"/>
                <a:gd name="connsiteX0" fmla="*/ 1098 w 7543"/>
                <a:gd name="connsiteY0" fmla="*/ 8247 h 10000"/>
                <a:gd name="connsiteX1" fmla="*/ 4112 w 7543"/>
                <a:gd name="connsiteY1" fmla="*/ 7725 h 10000"/>
                <a:gd name="connsiteX2" fmla="*/ 4623 w 7543"/>
                <a:gd name="connsiteY2" fmla="*/ 8017 h 10000"/>
                <a:gd name="connsiteX3" fmla="*/ 4891 w 7543"/>
                <a:gd name="connsiteY3" fmla="*/ 8601 h 10000"/>
                <a:gd name="connsiteX4" fmla="*/ 5645 w 7543"/>
                <a:gd name="connsiteY4" fmla="*/ 8950 h 10000"/>
                <a:gd name="connsiteX5" fmla="*/ 7201 w 7543"/>
                <a:gd name="connsiteY5" fmla="*/ 9505 h 10000"/>
                <a:gd name="connsiteX6" fmla="*/ 7201 w 7543"/>
                <a:gd name="connsiteY6" fmla="*/ 9737 h 10000"/>
                <a:gd name="connsiteX7" fmla="*/ 7300 w 7543"/>
                <a:gd name="connsiteY7" fmla="*/ 10000 h 10000"/>
                <a:gd name="connsiteX8" fmla="*/ 7373 w 7543"/>
                <a:gd name="connsiteY8" fmla="*/ 9825 h 10000"/>
                <a:gd name="connsiteX9" fmla="*/ 7543 w 7543"/>
                <a:gd name="connsiteY9" fmla="*/ 9387 h 10000"/>
                <a:gd name="connsiteX10" fmla="*/ 7543 w 7543"/>
                <a:gd name="connsiteY10" fmla="*/ 8513 h 10000"/>
                <a:gd name="connsiteX11" fmla="*/ 7275 w 7543"/>
                <a:gd name="connsiteY11" fmla="*/ 6910 h 10000"/>
                <a:gd name="connsiteX12" fmla="*/ 7275 w 7543"/>
                <a:gd name="connsiteY12" fmla="*/ 5248 h 10000"/>
                <a:gd name="connsiteX13" fmla="*/ 6982 w 7543"/>
                <a:gd name="connsiteY13" fmla="*/ 3906 h 10000"/>
                <a:gd name="connsiteX14" fmla="*/ 6569 w 7543"/>
                <a:gd name="connsiteY14" fmla="*/ 2799 h 10000"/>
                <a:gd name="connsiteX15" fmla="*/ 6400 w 7543"/>
                <a:gd name="connsiteY15" fmla="*/ 1691 h 10000"/>
                <a:gd name="connsiteX16" fmla="*/ 5986 w 7543"/>
                <a:gd name="connsiteY16" fmla="*/ 0 h 10000"/>
                <a:gd name="connsiteX17" fmla="*/ 3795 w 7543"/>
                <a:gd name="connsiteY17" fmla="*/ 583 h 10000"/>
                <a:gd name="connsiteX18" fmla="*/ 3601 w 7543"/>
                <a:gd name="connsiteY18" fmla="*/ 525 h 10000"/>
                <a:gd name="connsiteX19" fmla="*/ 2920 w 7543"/>
                <a:gd name="connsiteY19" fmla="*/ 1079 h 10000"/>
                <a:gd name="connsiteX20" fmla="*/ 2336 w 7543"/>
                <a:gd name="connsiteY20" fmla="*/ 1954 h 10000"/>
                <a:gd name="connsiteX21" fmla="*/ 2263 w 7543"/>
                <a:gd name="connsiteY21" fmla="*/ 2333 h 10000"/>
                <a:gd name="connsiteX22" fmla="*/ 2019 w 7543"/>
                <a:gd name="connsiteY22" fmla="*/ 2741 h 10000"/>
                <a:gd name="connsiteX23" fmla="*/ 1533 w 7543"/>
                <a:gd name="connsiteY23" fmla="*/ 3178 h 10000"/>
                <a:gd name="connsiteX24" fmla="*/ 1727 w 7543"/>
                <a:gd name="connsiteY24" fmla="*/ 3498 h 10000"/>
                <a:gd name="connsiteX25" fmla="*/ 1775 w 7543"/>
                <a:gd name="connsiteY25" fmla="*/ 3265 h 10000"/>
                <a:gd name="connsiteX26" fmla="*/ 1899 w 7543"/>
                <a:gd name="connsiteY26" fmla="*/ 3353 h 10000"/>
                <a:gd name="connsiteX27" fmla="*/ 1825 w 7543"/>
                <a:gd name="connsiteY27" fmla="*/ 3469 h 10000"/>
                <a:gd name="connsiteX28" fmla="*/ 1923 w 7543"/>
                <a:gd name="connsiteY28" fmla="*/ 3498 h 10000"/>
                <a:gd name="connsiteX29" fmla="*/ 1899 w 7543"/>
                <a:gd name="connsiteY29" fmla="*/ 3732 h 10000"/>
                <a:gd name="connsiteX30" fmla="*/ 1800 w 7543"/>
                <a:gd name="connsiteY30" fmla="*/ 3732 h 10000"/>
                <a:gd name="connsiteX31" fmla="*/ 1775 w 7543"/>
                <a:gd name="connsiteY31" fmla="*/ 3790 h 10000"/>
                <a:gd name="connsiteX32" fmla="*/ 1995 w 7543"/>
                <a:gd name="connsiteY32" fmla="*/ 4140 h 10000"/>
                <a:gd name="connsiteX33" fmla="*/ 1995 w 7543"/>
                <a:gd name="connsiteY33" fmla="*/ 4432 h 10000"/>
                <a:gd name="connsiteX34" fmla="*/ 1631 w 7543"/>
                <a:gd name="connsiteY34" fmla="*/ 4606 h 10000"/>
                <a:gd name="connsiteX35" fmla="*/ 1289 w 7543"/>
                <a:gd name="connsiteY35" fmla="*/ 5102 h 10000"/>
                <a:gd name="connsiteX36" fmla="*/ 949 w 7543"/>
                <a:gd name="connsiteY36" fmla="*/ 5423 h 10000"/>
                <a:gd name="connsiteX37" fmla="*/ 267 w 7543"/>
                <a:gd name="connsiteY37" fmla="*/ 5452 h 10000"/>
                <a:gd name="connsiteX38" fmla="*/ 0 w 7543"/>
                <a:gd name="connsiteY38" fmla="*/ 5656 h 10000"/>
                <a:gd name="connsiteX39" fmla="*/ 520 w 7543"/>
                <a:gd name="connsiteY39" fmla="*/ 6719 h 10000"/>
                <a:gd name="connsiteX0" fmla="*/ 1102 w 9646"/>
                <a:gd name="connsiteY0" fmla="*/ 8247 h 10000"/>
                <a:gd name="connsiteX1" fmla="*/ 5097 w 9646"/>
                <a:gd name="connsiteY1" fmla="*/ 7725 h 10000"/>
                <a:gd name="connsiteX2" fmla="*/ 5775 w 9646"/>
                <a:gd name="connsiteY2" fmla="*/ 8017 h 10000"/>
                <a:gd name="connsiteX3" fmla="*/ 6130 w 9646"/>
                <a:gd name="connsiteY3" fmla="*/ 8601 h 10000"/>
                <a:gd name="connsiteX4" fmla="*/ 7130 w 9646"/>
                <a:gd name="connsiteY4" fmla="*/ 8950 h 10000"/>
                <a:gd name="connsiteX5" fmla="*/ 9193 w 9646"/>
                <a:gd name="connsiteY5" fmla="*/ 9505 h 10000"/>
                <a:gd name="connsiteX6" fmla="*/ 9193 w 9646"/>
                <a:gd name="connsiteY6" fmla="*/ 9737 h 10000"/>
                <a:gd name="connsiteX7" fmla="*/ 9324 w 9646"/>
                <a:gd name="connsiteY7" fmla="*/ 10000 h 10000"/>
                <a:gd name="connsiteX8" fmla="*/ 9421 w 9646"/>
                <a:gd name="connsiteY8" fmla="*/ 9825 h 10000"/>
                <a:gd name="connsiteX9" fmla="*/ 9646 w 9646"/>
                <a:gd name="connsiteY9" fmla="*/ 9387 h 10000"/>
                <a:gd name="connsiteX10" fmla="*/ 9646 w 9646"/>
                <a:gd name="connsiteY10" fmla="*/ 8513 h 10000"/>
                <a:gd name="connsiteX11" fmla="*/ 9291 w 9646"/>
                <a:gd name="connsiteY11" fmla="*/ 6910 h 10000"/>
                <a:gd name="connsiteX12" fmla="*/ 9291 w 9646"/>
                <a:gd name="connsiteY12" fmla="*/ 5248 h 10000"/>
                <a:gd name="connsiteX13" fmla="*/ 8902 w 9646"/>
                <a:gd name="connsiteY13" fmla="*/ 3906 h 10000"/>
                <a:gd name="connsiteX14" fmla="*/ 8355 w 9646"/>
                <a:gd name="connsiteY14" fmla="*/ 2799 h 10000"/>
                <a:gd name="connsiteX15" fmla="*/ 8131 w 9646"/>
                <a:gd name="connsiteY15" fmla="*/ 1691 h 10000"/>
                <a:gd name="connsiteX16" fmla="*/ 7582 w 9646"/>
                <a:gd name="connsiteY16" fmla="*/ 0 h 10000"/>
                <a:gd name="connsiteX17" fmla="*/ 4677 w 9646"/>
                <a:gd name="connsiteY17" fmla="*/ 583 h 10000"/>
                <a:gd name="connsiteX18" fmla="*/ 4420 w 9646"/>
                <a:gd name="connsiteY18" fmla="*/ 525 h 10000"/>
                <a:gd name="connsiteX19" fmla="*/ 3517 w 9646"/>
                <a:gd name="connsiteY19" fmla="*/ 1079 h 10000"/>
                <a:gd name="connsiteX20" fmla="*/ 2743 w 9646"/>
                <a:gd name="connsiteY20" fmla="*/ 1954 h 10000"/>
                <a:gd name="connsiteX21" fmla="*/ 2646 w 9646"/>
                <a:gd name="connsiteY21" fmla="*/ 2333 h 10000"/>
                <a:gd name="connsiteX22" fmla="*/ 2323 w 9646"/>
                <a:gd name="connsiteY22" fmla="*/ 2741 h 10000"/>
                <a:gd name="connsiteX23" fmla="*/ 1678 w 9646"/>
                <a:gd name="connsiteY23" fmla="*/ 3178 h 10000"/>
                <a:gd name="connsiteX24" fmla="*/ 1936 w 9646"/>
                <a:gd name="connsiteY24" fmla="*/ 3498 h 10000"/>
                <a:gd name="connsiteX25" fmla="*/ 1999 w 9646"/>
                <a:gd name="connsiteY25" fmla="*/ 3265 h 10000"/>
                <a:gd name="connsiteX26" fmla="*/ 2164 w 9646"/>
                <a:gd name="connsiteY26" fmla="*/ 3353 h 10000"/>
                <a:gd name="connsiteX27" fmla="*/ 2065 w 9646"/>
                <a:gd name="connsiteY27" fmla="*/ 3469 h 10000"/>
                <a:gd name="connsiteX28" fmla="*/ 2195 w 9646"/>
                <a:gd name="connsiteY28" fmla="*/ 3498 h 10000"/>
                <a:gd name="connsiteX29" fmla="*/ 2164 w 9646"/>
                <a:gd name="connsiteY29" fmla="*/ 3732 h 10000"/>
                <a:gd name="connsiteX30" fmla="*/ 2032 w 9646"/>
                <a:gd name="connsiteY30" fmla="*/ 3732 h 10000"/>
                <a:gd name="connsiteX31" fmla="*/ 1999 w 9646"/>
                <a:gd name="connsiteY31" fmla="*/ 3790 h 10000"/>
                <a:gd name="connsiteX32" fmla="*/ 2291 w 9646"/>
                <a:gd name="connsiteY32" fmla="*/ 4140 h 10000"/>
                <a:gd name="connsiteX33" fmla="*/ 2291 w 9646"/>
                <a:gd name="connsiteY33" fmla="*/ 4432 h 10000"/>
                <a:gd name="connsiteX34" fmla="*/ 1808 w 9646"/>
                <a:gd name="connsiteY34" fmla="*/ 4606 h 10000"/>
                <a:gd name="connsiteX35" fmla="*/ 1355 w 9646"/>
                <a:gd name="connsiteY35" fmla="*/ 5102 h 10000"/>
                <a:gd name="connsiteX36" fmla="*/ 904 w 9646"/>
                <a:gd name="connsiteY36" fmla="*/ 5423 h 10000"/>
                <a:gd name="connsiteX37" fmla="*/ 0 w 9646"/>
                <a:gd name="connsiteY37" fmla="*/ 5452 h 10000"/>
                <a:gd name="connsiteX38" fmla="*/ 335 w 9646"/>
                <a:gd name="connsiteY38" fmla="*/ 671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646" h="10000">
                  <a:moveTo>
                    <a:pt x="1102" y="8247"/>
                  </a:moveTo>
                  <a:lnTo>
                    <a:pt x="5097" y="7725"/>
                  </a:lnTo>
                  <a:lnTo>
                    <a:pt x="5775" y="8017"/>
                  </a:lnTo>
                  <a:lnTo>
                    <a:pt x="6130" y="8601"/>
                  </a:lnTo>
                  <a:lnTo>
                    <a:pt x="7130" y="8950"/>
                  </a:lnTo>
                  <a:lnTo>
                    <a:pt x="9193" y="9505"/>
                  </a:lnTo>
                  <a:lnTo>
                    <a:pt x="9193" y="9737"/>
                  </a:lnTo>
                  <a:cubicBezTo>
                    <a:pt x="9238" y="9824"/>
                    <a:pt x="9279" y="9913"/>
                    <a:pt x="9324" y="10000"/>
                  </a:cubicBezTo>
                  <a:cubicBezTo>
                    <a:pt x="9356" y="9942"/>
                    <a:pt x="9389" y="9884"/>
                    <a:pt x="9421" y="9825"/>
                  </a:cubicBezTo>
                  <a:cubicBezTo>
                    <a:pt x="9495" y="9679"/>
                    <a:pt x="9572" y="9533"/>
                    <a:pt x="9646" y="9387"/>
                  </a:cubicBezTo>
                  <a:lnTo>
                    <a:pt x="9646" y="8513"/>
                  </a:lnTo>
                  <a:cubicBezTo>
                    <a:pt x="9528" y="7978"/>
                    <a:pt x="9410" y="7445"/>
                    <a:pt x="9291" y="6910"/>
                  </a:cubicBezTo>
                  <a:lnTo>
                    <a:pt x="9291" y="5248"/>
                  </a:lnTo>
                  <a:cubicBezTo>
                    <a:pt x="9162" y="4801"/>
                    <a:pt x="9032" y="4354"/>
                    <a:pt x="8902" y="3906"/>
                  </a:cubicBezTo>
                  <a:lnTo>
                    <a:pt x="8355" y="2799"/>
                  </a:lnTo>
                  <a:cubicBezTo>
                    <a:pt x="8280" y="2430"/>
                    <a:pt x="8205" y="2060"/>
                    <a:pt x="8131" y="1691"/>
                  </a:cubicBezTo>
                  <a:cubicBezTo>
                    <a:pt x="7946" y="1127"/>
                    <a:pt x="7762" y="564"/>
                    <a:pt x="7582" y="0"/>
                  </a:cubicBezTo>
                  <a:lnTo>
                    <a:pt x="4677" y="583"/>
                  </a:lnTo>
                  <a:lnTo>
                    <a:pt x="4420" y="525"/>
                  </a:lnTo>
                  <a:lnTo>
                    <a:pt x="3517" y="1079"/>
                  </a:lnTo>
                  <a:lnTo>
                    <a:pt x="2743" y="1954"/>
                  </a:lnTo>
                  <a:cubicBezTo>
                    <a:pt x="2711" y="2080"/>
                    <a:pt x="2678" y="2206"/>
                    <a:pt x="2646" y="2333"/>
                  </a:cubicBezTo>
                  <a:lnTo>
                    <a:pt x="2323" y="2741"/>
                  </a:lnTo>
                  <a:lnTo>
                    <a:pt x="1678" y="3178"/>
                  </a:lnTo>
                  <a:cubicBezTo>
                    <a:pt x="1763" y="3285"/>
                    <a:pt x="1851" y="3391"/>
                    <a:pt x="1936" y="3498"/>
                  </a:cubicBezTo>
                  <a:cubicBezTo>
                    <a:pt x="1958" y="3421"/>
                    <a:pt x="1978" y="3343"/>
                    <a:pt x="1999" y="3265"/>
                  </a:cubicBezTo>
                  <a:lnTo>
                    <a:pt x="2164" y="3353"/>
                  </a:lnTo>
                  <a:cubicBezTo>
                    <a:pt x="2132" y="3392"/>
                    <a:pt x="2099" y="3430"/>
                    <a:pt x="2065" y="3469"/>
                  </a:cubicBezTo>
                  <a:lnTo>
                    <a:pt x="2195" y="3498"/>
                  </a:lnTo>
                  <a:cubicBezTo>
                    <a:pt x="2185" y="3576"/>
                    <a:pt x="2173" y="3654"/>
                    <a:pt x="2164" y="3732"/>
                  </a:cubicBezTo>
                  <a:lnTo>
                    <a:pt x="2032" y="3732"/>
                  </a:lnTo>
                  <a:cubicBezTo>
                    <a:pt x="2020" y="3751"/>
                    <a:pt x="2011" y="3771"/>
                    <a:pt x="1999" y="3790"/>
                  </a:cubicBezTo>
                  <a:lnTo>
                    <a:pt x="2291" y="4140"/>
                  </a:lnTo>
                  <a:lnTo>
                    <a:pt x="2291" y="4432"/>
                  </a:lnTo>
                  <a:lnTo>
                    <a:pt x="1808" y="4606"/>
                  </a:lnTo>
                  <a:lnTo>
                    <a:pt x="1355" y="5102"/>
                  </a:lnTo>
                  <a:lnTo>
                    <a:pt x="904" y="5423"/>
                  </a:lnTo>
                  <a:lnTo>
                    <a:pt x="0" y="5452"/>
                  </a:lnTo>
                  <a:cubicBezTo>
                    <a:pt x="112" y="5874"/>
                    <a:pt x="223" y="6297"/>
                    <a:pt x="335" y="6719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D46F0A7E-F4F6-477E-922B-1663E7F10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0565" y="3201853"/>
              <a:ext cx="23810" cy="3334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6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7" y="14"/>
                </a:cxn>
                <a:cxn ang="0">
                  <a:pos x="0" y="16"/>
                </a:cxn>
              </a:cxnLst>
              <a:rect l="0" t="0" r="r" b="b"/>
              <a:pathLst>
                <a:path w="15" h="17">
                  <a:moveTo>
                    <a:pt x="0" y="16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14" y="2"/>
                  </a:lnTo>
                  <a:lnTo>
                    <a:pt x="7" y="14"/>
                  </a:lnTo>
                  <a:lnTo>
                    <a:pt x="0" y="16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051D559E-BE7D-4B80-9834-1FD087522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375" y="3071661"/>
              <a:ext cx="206349" cy="146070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4" y="72"/>
                </a:cxn>
                <a:cxn ang="0">
                  <a:pos x="4" y="72"/>
                </a:cxn>
                <a:cxn ang="0">
                  <a:pos x="10" y="67"/>
                </a:cxn>
                <a:cxn ang="0">
                  <a:pos x="14" y="66"/>
                </a:cxn>
                <a:cxn ang="0">
                  <a:pos x="15" y="67"/>
                </a:cxn>
                <a:cxn ang="0">
                  <a:pos x="7" y="74"/>
                </a:cxn>
                <a:cxn ang="0">
                  <a:pos x="23" y="68"/>
                </a:cxn>
                <a:cxn ang="0">
                  <a:pos x="23" y="66"/>
                </a:cxn>
                <a:cxn ang="0">
                  <a:pos x="42" y="57"/>
                </a:cxn>
                <a:cxn ang="0">
                  <a:pos x="60" y="48"/>
                </a:cxn>
                <a:cxn ang="0">
                  <a:pos x="76" y="43"/>
                </a:cxn>
                <a:cxn ang="0">
                  <a:pos x="91" y="35"/>
                </a:cxn>
                <a:cxn ang="0">
                  <a:pos x="90" y="35"/>
                </a:cxn>
                <a:cxn ang="0">
                  <a:pos x="60" y="54"/>
                </a:cxn>
                <a:cxn ang="0">
                  <a:pos x="56" y="57"/>
                </a:cxn>
                <a:cxn ang="0">
                  <a:pos x="59" y="57"/>
                </a:cxn>
                <a:cxn ang="0">
                  <a:pos x="69" y="54"/>
                </a:cxn>
                <a:cxn ang="0">
                  <a:pos x="111" y="27"/>
                </a:cxn>
                <a:cxn ang="0">
                  <a:pos x="117" y="21"/>
                </a:cxn>
                <a:cxn ang="0">
                  <a:pos x="137" y="7"/>
                </a:cxn>
                <a:cxn ang="0">
                  <a:pos x="139" y="3"/>
                </a:cxn>
                <a:cxn ang="0">
                  <a:pos x="135" y="3"/>
                </a:cxn>
                <a:cxn ang="0">
                  <a:pos x="125" y="10"/>
                </a:cxn>
                <a:cxn ang="0">
                  <a:pos x="120" y="8"/>
                </a:cxn>
                <a:cxn ang="0">
                  <a:pos x="111" y="13"/>
                </a:cxn>
                <a:cxn ang="0">
                  <a:pos x="107" y="12"/>
                </a:cxn>
                <a:cxn ang="0">
                  <a:pos x="101" y="29"/>
                </a:cxn>
                <a:cxn ang="0">
                  <a:pos x="97" y="27"/>
                </a:cxn>
                <a:cxn ang="0">
                  <a:pos x="90" y="27"/>
                </a:cxn>
                <a:cxn ang="0">
                  <a:pos x="105" y="13"/>
                </a:cxn>
                <a:cxn ang="0">
                  <a:pos x="101" y="10"/>
                </a:cxn>
                <a:cxn ang="0">
                  <a:pos x="110" y="0"/>
                </a:cxn>
                <a:cxn ang="0">
                  <a:pos x="106" y="0"/>
                </a:cxn>
                <a:cxn ang="0">
                  <a:pos x="87" y="21"/>
                </a:cxn>
                <a:cxn ang="0">
                  <a:pos x="68" y="27"/>
                </a:cxn>
                <a:cxn ang="0">
                  <a:pos x="54" y="28"/>
                </a:cxn>
                <a:cxn ang="0">
                  <a:pos x="53" y="35"/>
                </a:cxn>
                <a:cxn ang="0">
                  <a:pos x="38" y="36"/>
                </a:cxn>
                <a:cxn ang="0">
                  <a:pos x="32" y="35"/>
                </a:cxn>
                <a:cxn ang="0">
                  <a:pos x="31" y="39"/>
                </a:cxn>
                <a:cxn ang="0">
                  <a:pos x="25" y="39"/>
                </a:cxn>
                <a:cxn ang="0">
                  <a:pos x="22" y="43"/>
                </a:cxn>
                <a:cxn ang="0">
                  <a:pos x="21" y="48"/>
                </a:cxn>
                <a:cxn ang="0">
                  <a:pos x="18" y="46"/>
                </a:cxn>
                <a:cxn ang="0">
                  <a:pos x="15" y="53"/>
                </a:cxn>
                <a:cxn ang="0">
                  <a:pos x="4" y="56"/>
                </a:cxn>
                <a:cxn ang="0">
                  <a:pos x="3" y="59"/>
                </a:cxn>
                <a:cxn ang="0">
                  <a:pos x="0" y="66"/>
                </a:cxn>
              </a:cxnLst>
              <a:rect l="0" t="0" r="r" b="b"/>
              <a:pathLst>
                <a:path w="140" h="75">
                  <a:moveTo>
                    <a:pt x="0" y="66"/>
                  </a:moveTo>
                  <a:lnTo>
                    <a:pt x="4" y="72"/>
                  </a:lnTo>
                  <a:lnTo>
                    <a:pt x="4" y="72"/>
                  </a:lnTo>
                  <a:lnTo>
                    <a:pt x="10" y="67"/>
                  </a:lnTo>
                  <a:lnTo>
                    <a:pt x="14" y="66"/>
                  </a:lnTo>
                  <a:lnTo>
                    <a:pt x="15" y="67"/>
                  </a:lnTo>
                  <a:lnTo>
                    <a:pt x="7" y="74"/>
                  </a:lnTo>
                  <a:lnTo>
                    <a:pt x="23" y="68"/>
                  </a:lnTo>
                  <a:lnTo>
                    <a:pt x="23" y="66"/>
                  </a:lnTo>
                  <a:lnTo>
                    <a:pt x="42" y="57"/>
                  </a:lnTo>
                  <a:lnTo>
                    <a:pt x="60" y="48"/>
                  </a:lnTo>
                  <a:lnTo>
                    <a:pt x="76" y="43"/>
                  </a:lnTo>
                  <a:lnTo>
                    <a:pt x="91" y="35"/>
                  </a:lnTo>
                  <a:lnTo>
                    <a:pt x="90" y="35"/>
                  </a:lnTo>
                  <a:lnTo>
                    <a:pt x="60" y="54"/>
                  </a:lnTo>
                  <a:lnTo>
                    <a:pt x="56" y="57"/>
                  </a:lnTo>
                  <a:lnTo>
                    <a:pt x="59" y="57"/>
                  </a:lnTo>
                  <a:lnTo>
                    <a:pt x="69" y="54"/>
                  </a:lnTo>
                  <a:lnTo>
                    <a:pt x="111" y="27"/>
                  </a:lnTo>
                  <a:lnTo>
                    <a:pt x="117" y="21"/>
                  </a:lnTo>
                  <a:lnTo>
                    <a:pt x="137" y="7"/>
                  </a:lnTo>
                  <a:lnTo>
                    <a:pt x="139" y="3"/>
                  </a:lnTo>
                  <a:lnTo>
                    <a:pt x="135" y="3"/>
                  </a:lnTo>
                  <a:lnTo>
                    <a:pt x="125" y="10"/>
                  </a:lnTo>
                  <a:lnTo>
                    <a:pt x="120" y="8"/>
                  </a:lnTo>
                  <a:lnTo>
                    <a:pt x="111" y="13"/>
                  </a:lnTo>
                  <a:lnTo>
                    <a:pt x="107" y="12"/>
                  </a:lnTo>
                  <a:lnTo>
                    <a:pt x="101" y="29"/>
                  </a:lnTo>
                  <a:lnTo>
                    <a:pt x="97" y="27"/>
                  </a:lnTo>
                  <a:lnTo>
                    <a:pt x="90" y="27"/>
                  </a:lnTo>
                  <a:lnTo>
                    <a:pt x="105" y="13"/>
                  </a:lnTo>
                  <a:lnTo>
                    <a:pt x="101" y="10"/>
                  </a:lnTo>
                  <a:lnTo>
                    <a:pt x="110" y="0"/>
                  </a:lnTo>
                  <a:lnTo>
                    <a:pt x="106" y="0"/>
                  </a:lnTo>
                  <a:lnTo>
                    <a:pt x="87" y="21"/>
                  </a:lnTo>
                  <a:lnTo>
                    <a:pt x="68" y="27"/>
                  </a:lnTo>
                  <a:lnTo>
                    <a:pt x="54" y="28"/>
                  </a:lnTo>
                  <a:lnTo>
                    <a:pt x="53" y="35"/>
                  </a:lnTo>
                  <a:lnTo>
                    <a:pt x="38" y="36"/>
                  </a:lnTo>
                  <a:lnTo>
                    <a:pt x="32" y="35"/>
                  </a:lnTo>
                  <a:lnTo>
                    <a:pt x="31" y="39"/>
                  </a:lnTo>
                  <a:lnTo>
                    <a:pt x="25" y="39"/>
                  </a:lnTo>
                  <a:lnTo>
                    <a:pt x="22" y="43"/>
                  </a:lnTo>
                  <a:lnTo>
                    <a:pt x="21" y="48"/>
                  </a:lnTo>
                  <a:lnTo>
                    <a:pt x="18" y="46"/>
                  </a:lnTo>
                  <a:lnTo>
                    <a:pt x="15" y="53"/>
                  </a:lnTo>
                  <a:lnTo>
                    <a:pt x="4" y="56"/>
                  </a:lnTo>
                  <a:lnTo>
                    <a:pt x="3" y="59"/>
                  </a:lnTo>
                  <a:lnTo>
                    <a:pt x="0" y="66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316FEB3B-BF50-4FDC-9106-B2C6EBEB3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313" y="3889335"/>
              <a:ext cx="960316" cy="482666"/>
            </a:xfrm>
            <a:custGeom>
              <a:avLst/>
              <a:gdLst/>
              <a:ahLst/>
              <a:cxnLst>
                <a:cxn ang="0">
                  <a:pos x="0" y="211"/>
                </a:cxn>
                <a:cxn ang="0">
                  <a:pos x="148" y="177"/>
                </a:cxn>
                <a:cxn ang="0">
                  <a:pos x="294" y="192"/>
                </a:cxn>
                <a:cxn ang="0">
                  <a:pos x="463" y="247"/>
                </a:cxn>
                <a:cxn ang="0">
                  <a:pos x="501" y="238"/>
                </a:cxn>
                <a:cxn ang="0">
                  <a:pos x="512" y="230"/>
                </a:cxn>
                <a:cxn ang="0">
                  <a:pos x="531" y="186"/>
                </a:cxn>
                <a:cxn ang="0">
                  <a:pos x="536" y="176"/>
                </a:cxn>
                <a:cxn ang="0">
                  <a:pos x="534" y="162"/>
                </a:cxn>
                <a:cxn ang="0">
                  <a:pos x="540" y="171"/>
                </a:cxn>
                <a:cxn ang="0">
                  <a:pos x="555" y="168"/>
                </a:cxn>
                <a:cxn ang="0">
                  <a:pos x="555" y="155"/>
                </a:cxn>
                <a:cxn ang="0">
                  <a:pos x="563" y="163"/>
                </a:cxn>
                <a:cxn ang="0">
                  <a:pos x="605" y="152"/>
                </a:cxn>
                <a:cxn ang="0">
                  <a:pos x="613" y="125"/>
                </a:cxn>
                <a:cxn ang="0">
                  <a:pos x="604" y="124"/>
                </a:cxn>
                <a:cxn ang="0">
                  <a:pos x="599" y="137"/>
                </a:cxn>
                <a:cxn ang="0">
                  <a:pos x="588" y="139"/>
                </a:cxn>
                <a:cxn ang="0">
                  <a:pos x="554" y="129"/>
                </a:cxn>
                <a:cxn ang="0">
                  <a:pos x="577" y="135"/>
                </a:cxn>
                <a:cxn ang="0">
                  <a:pos x="586" y="117"/>
                </a:cxn>
                <a:cxn ang="0">
                  <a:pos x="584" y="108"/>
                </a:cxn>
                <a:cxn ang="0">
                  <a:pos x="568" y="95"/>
                </a:cxn>
                <a:cxn ang="0">
                  <a:pos x="585" y="96"/>
                </a:cxn>
                <a:cxn ang="0">
                  <a:pos x="584" y="89"/>
                </a:cxn>
                <a:cxn ang="0">
                  <a:pos x="587" y="92"/>
                </a:cxn>
                <a:cxn ang="0">
                  <a:pos x="600" y="92"/>
                </a:cxn>
                <a:cxn ang="0">
                  <a:pos x="613" y="99"/>
                </a:cxn>
                <a:cxn ang="0">
                  <a:pos x="631" y="89"/>
                </a:cxn>
                <a:cxn ang="0">
                  <a:pos x="646" y="71"/>
                </a:cxn>
                <a:cxn ang="0">
                  <a:pos x="637" y="49"/>
                </a:cxn>
                <a:cxn ang="0">
                  <a:pos x="619" y="71"/>
                </a:cxn>
                <a:cxn ang="0">
                  <a:pos x="613" y="44"/>
                </a:cxn>
                <a:cxn ang="0">
                  <a:pos x="564" y="57"/>
                </a:cxn>
                <a:cxn ang="0">
                  <a:pos x="583" y="42"/>
                </a:cxn>
                <a:cxn ang="0">
                  <a:pos x="601" y="20"/>
                </a:cxn>
                <a:cxn ang="0">
                  <a:pos x="615" y="18"/>
                </a:cxn>
                <a:cxn ang="0">
                  <a:pos x="618" y="8"/>
                </a:cxn>
                <a:cxn ang="0">
                  <a:pos x="374" y="38"/>
                </a:cxn>
                <a:cxn ang="0">
                  <a:pos x="181" y="77"/>
                </a:cxn>
                <a:cxn ang="0">
                  <a:pos x="158" y="102"/>
                </a:cxn>
                <a:cxn ang="0">
                  <a:pos x="134" y="107"/>
                </a:cxn>
                <a:cxn ang="0">
                  <a:pos x="115" y="110"/>
                </a:cxn>
                <a:cxn ang="0">
                  <a:pos x="96" y="133"/>
                </a:cxn>
                <a:cxn ang="0">
                  <a:pos x="19" y="186"/>
                </a:cxn>
              </a:cxnLst>
              <a:rect l="0" t="0" r="r" b="b"/>
              <a:pathLst>
                <a:path w="648" h="248">
                  <a:moveTo>
                    <a:pt x="0" y="194"/>
                  </a:moveTo>
                  <a:lnTo>
                    <a:pt x="0" y="211"/>
                  </a:lnTo>
                  <a:lnTo>
                    <a:pt x="92" y="202"/>
                  </a:lnTo>
                  <a:lnTo>
                    <a:pt x="148" y="177"/>
                  </a:lnTo>
                  <a:lnTo>
                    <a:pt x="252" y="168"/>
                  </a:lnTo>
                  <a:lnTo>
                    <a:pt x="294" y="192"/>
                  </a:lnTo>
                  <a:lnTo>
                    <a:pt x="360" y="184"/>
                  </a:lnTo>
                  <a:lnTo>
                    <a:pt x="463" y="247"/>
                  </a:lnTo>
                  <a:lnTo>
                    <a:pt x="475" y="238"/>
                  </a:lnTo>
                  <a:lnTo>
                    <a:pt x="501" y="238"/>
                  </a:lnTo>
                  <a:lnTo>
                    <a:pt x="507" y="221"/>
                  </a:lnTo>
                  <a:lnTo>
                    <a:pt x="512" y="230"/>
                  </a:lnTo>
                  <a:lnTo>
                    <a:pt x="519" y="201"/>
                  </a:lnTo>
                  <a:lnTo>
                    <a:pt x="531" y="186"/>
                  </a:lnTo>
                  <a:lnTo>
                    <a:pt x="543" y="178"/>
                  </a:lnTo>
                  <a:lnTo>
                    <a:pt x="536" y="176"/>
                  </a:lnTo>
                  <a:lnTo>
                    <a:pt x="539" y="168"/>
                  </a:lnTo>
                  <a:lnTo>
                    <a:pt x="534" y="162"/>
                  </a:lnTo>
                  <a:lnTo>
                    <a:pt x="542" y="168"/>
                  </a:lnTo>
                  <a:lnTo>
                    <a:pt x="540" y="171"/>
                  </a:lnTo>
                  <a:lnTo>
                    <a:pt x="547" y="175"/>
                  </a:lnTo>
                  <a:lnTo>
                    <a:pt x="555" y="168"/>
                  </a:lnTo>
                  <a:lnTo>
                    <a:pt x="559" y="167"/>
                  </a:lnTo>
                  <a:lnTo>
                    <a:pt x="555" y="155"/>
                  </a:lnTo>
                  <a:lnTo>
                    <a:pt x="559" y="155"/>
                  </a:lnTo>
                  <a:lnTo>
                    <a:pt x="563" y="163"/>
                  </a:lnTo>
                  <a:lnTo>
                    <a:pt x="585" y="152"/>
                  </a:lnTo>
                  <a:lnTo>
                    <a:pt x="605" y="152"/>
                  </a:lnTo>
                  <a:lnTo>
                    <a:pt x="618" y="130"/>
                  </a:lnTo>
                  <a:lnTo>
                    <a:pt x="613" y="125"/>
                  </a:lnTo>
                  <a:lnTo>
                    <a:pt x="605" y="134"/>
                  </a:lnTo>
                  <a:lnTo>
                    <a:pt x="604" y="124"/>
                  </a:lnTo>
                  <a:lnTo>
                    <a:pt x="594" y="130"/>
                  </a:lnTo>
                  <a:lnTo>
                    <a:pt x="599" y="137"/>
                  </a:lnTo>
                  <a:lnTo>
                    <a:pt x="592" y="133"/>
                  </a:lnTo>
                  <a:lnTo>
                    <a:pt x="588" y="139"/>
                  </a:lnTo>
                  <a:lnTo>
                    <a:pt x="569" y="138"/>
                  </a:lnTo>
                  <a:lnTo>
                    <a:pt x="554" y="129"/>
                  </a:lnTo>
                  <a:lnTo>
                    <a:pt x="555" y="125"/>
                  </a:lnTo>
                  <a:lnTo>
                    <a:pt x="577" y="135"/>
                  </a:lnTo>
                  <a:lnTo>
                    <a:pt x="594" y="120"/>
                  </a:lnTo>
                  <a:lnTo>
                    <a:pt x="586" y="117"/>
                  </a:lnTo>
                  <a:lnTo>
                    <a:pt x="597" y="105"/>
                  </a:lnTo>
                  <a:lnTo>
                    <a:pt x="584" y="108"/>
                  </a:lnTo>
                  <a:lnTo>
                    <a:pt x="551" y="98"/>
                  </a:lnTo>
                  <a:lnTo>
                    <a:pt x="568" y="95"/>
                  </a:lnTo>
                  <a:lnTo>
                    <a:pt x="585" y="99"/>
                  </a:lnTo>
                  <a:lnTo>
                    <a:pt x="585" y="96"/>
                  </a:lnTo>
                  <a:lnTo>
                    <a:pt x="577" y="87"/>
                  </a:lnTo>
                  <a:lnTo>
                    <a:pt x="584" y="89"/>
                  </a:lnTo>
                  <a:lnTo>
                    <a:pt x="592" y="85"/>
                  </a:lnTo>
                  <a:lnTo>
                    <a:pt x="587" y="92"/>
                  </a:lnTo>
                  <a:lnTo>
                    <a:pt x="594" y="99"/>
                  </a:lnTo>
                  <a:lnTo>
                    <a:pt x="600" y="92"/>
                  </a:lnTo>
                  <a:lnTo>
                    <a:pt x="605" y="99"/>
                  </a:lnTo>
                  <a:lnTo>
                    <a:pt x="613" y="99"/>
                  </a:lnTo>
                  <a:lnTo>
                    <a:pt x="620" y="97"/>
                  </a:lnTo>
                  <a:lnTo>
                    <a:pt x="631" y="89"/>
                  </a:lnTo>
                  <a:lnTo>
                    <a:pt x="634" y="75"/>
                  </a:lnTo>
                  <a:lnTo>
                    <a:pt x="646" y="71"/>
                  </a:lnTo>
                  <a:lnTo>
                    <a:pt x="647" y="64"/>
                  </a:lnTo>
                  <a:lnTo>
                    <a:pt x="637" y="49"/>
                  </a:lnTo>
                  <a:lnTo>
                    <a:pt x="628" y="50"/>
                  </a:lnTo>
                  <a:lnTo>
                    <a:pt x="619" y="71"/>
                  </a:lnTo>
                  <a:lnTo>
                    <a:pt x="615" y="60"/>
                  </a:lnTo>
                  <a:lnTo>
                    <a:pt x="613" y="44"/>
                  </a:lnTo>
                  <a:lnTo>
                    <a:pt x="592" y="55"/>
                  </a:lnTo>
                  <a:lnTo>
                    <a:pt x="564" y="57"/>
                  </a:lnTo>
                  <a:lnTo>
                    <a:pt x="568" y="49"/>
                  </a:lnTo>
                  <a:lnTo>
                    <a:pt x="583" y="42"/>
                  </a:lnTo>
                  <a:lnTo>
                    <a:pt x="611" y="33"/>
                  </a:lnTo>
                  <a:lnTo>
                    <a:pt x="601" y="20"/>
                  </a:lnTo>
                  <a:lnTo>
                    <a:pt x="620" y="29"/>
                  </a:lnTo>
                  <a:lnTo>
                    <a:pt x="615" y="18"/>
                  </a:lnTo>
                  <a:lnTo>
                    <a:pt x="632" y="33"/>
                  </a:lnTo>
                  <a:lnTo>
                    <a:pt x="618" y="8"/>
                  </a:lnTo>
                  <a:lnTo>
                    <a:pt x="605" y="0"/>
                  </a:lnTo>
                  <a:lnTo>
                    <a:pt x="374" y="38"/>
                  </a:lnTo>
                  <a:lnTo>
                    <a:pt x="184" y="57"/>
                  </a:lnTo>
                  <a:lnTo>
                    <a:pt x="181" y="77"/>
                  </a:lnTo>
                  <a:lnTo>
                    <a:pt x="171" y="83"/>
                  </a:lnTo>
                  <a:lnTo>
                    <a:pt x="158" y="102"/>
                  </a:lnTo>
                  <a:lnTo>
                    <a:pt x="146" y="102"/>
                  </a:lnTo>
                  <a:lnTo>
                    <a:pt x="134" y="107"/>
                  </a:lnTo>
                  <a:lnTo>
                    <a:pt x="126" y="117"/>
                  </a:lnTo>
                  <a:lnTo>
                    <a:pt x="115" y="110"/>
                  </a:lnTo>
                  <a:lnTo>
                    <a:pt x="99" y="124"/>
                  </a:lnTo>
                  <a:lnTo>
                    <a:pt x="96" y="133"/>
                  </a:lnTo>
                  <a:lnTo>
                    <a:pt x="22" y="172"/>
                  </a:lnTo>
                  <a:lnTo>
                    <a:pt x="19" y="186"/>
                  </a:lnTo>
                  <a:lnTo>
                    <a:pt x="0" y="19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7" name="Freeform 59">
              <a:extLst>
                <a:ext uri="{FF2B5EF4-FFF2-40B4-BE49-F238E27FC236}">
                  <a16:creationId xmlns:a16="http://schemas.microsoft.com/office/drawing/2014/main" id="{693C30E0-EDCE-452B-87CD-E0614210A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158" y="2125380"/>
              <a:ext cx="742856" cy="525534"/>
            </a:xfrm>
            <a:custGeom>
              <a:avLst/>
              <a:gdLst/>
              <a:ahLst/>
              <a:cxnLst>
                <a:cxn ang="0">
                  <a:pos x="0" y="246"/>
                </a:cxn>
                <a:cxn ang="0">
                  <a:pos x="28" y="0"/>
                </a:cxn>
                <a:cxn ang="0">
                  <a:pos x="272" y="15"/>
                </a:cxn>
                <a:cxn ang="0">
                  <a:pos x="461" y="19"/>
                </a:cxn>
                <a:cxn ang="0">
                  <a:pos x="464" y="87"/>
                </a:cxn>
                <a:cxn ang="0">
                  <a:pos x="482" y="141"/>
                </a:cxn>
                <a:cxn ang="0">
                  <a:pos x="484" y="210"/>
                </a:cxn>
                <a:cxn ang="0">
                  <a:pos x="499" y="268"/>
                </a:cxn>
                <a:cxn ang="0">
                  <a:pos x="237" y="261"/>
                </a:cxn>
                <a:cxn ang="0">
                  <a:pos x="0" y="246"/>
                </a:cxn>
              </a:cxnLst>
              <a:rect l="0" t="0" r="r" b="b"/>
              <a:pathLst>
                <a:path w="500" h="269">
                  <a:moveTo>
                    <a:pt x="0" y="246"/>
                  </a:moveTo>
                  <a:lnTo>
                    <a:pt x="28" y="0"/>
                  </a:lnTo>
                  <a:lnTo>
                    <a:pt x="272" y="15"/>
                  </a:lnTo>
                  <a:lnTo>
                    <a:pt x="461" y="19"/>
                  </a:lnTo>
                  <a:lnTo>
                    <a:pt x="464" y="87"/>
                  </a:lnTo>
                  <a:lnTo>
                    <a:pt x="482" y="141"/>
                  </a:lnTo>
                  <a:lnTo>
                    <a:pt x="484" y="210"/>
                  </a:lnTo>
                  <a:lnTo>
                    <a:pt x="499" y="268"/>
                  </a:lnTo>
                  <a:lnTo>
                    <a:pt x="237" y="261"/>
                  </a:lnTo>
                  <a:lnTo>
                    <a:pt x="0" y="246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E6235800-622C-43AA-9C0A-06B3C845E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234" y="3139932"/>
              <a:ext cx="476190" cy="596982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28" y="267"/>
                </a:cxn>
                <a:cxn ang="0">
                  <a:pos x="51" y="266"/>
                </a:cxn>
                <a:cxn ang="0">
                  <a:pos x="67" y="272"/>
                </a:cxn>
                <a:cxn ang="0">
                  <a:pos x="74" y="286"/>
                </a:cxn>
                <a:cxn ang="0">
                  <a:pos x="98" y="290"/>
                </a:cxn>
                <a:cxn ang="0">
                  <a:pos x="116" y="295"/>
                </a:cxn>
                <a:cxn ang="0">
                  <a:pos x="149" y="295"/>
                </a:cxn>
                <a:cxn ang="0">
                  <a:pos x="164" y="286"/>
                </a:cxn>
                <a:cxn ang="0">
                  <a:pos x="201" y="306"/>
                </a:cxn>
                <a:cxn ang="0">
                  <a:pos x="225" y="289"/>
                </a:cxn>
                <a:cxn ang="0">
                  <a:pos x="229" y="255"/>
                </a:cxn>
                <a:cxn ang="0">
                  <a:pos x="243" y="263"/>
                </a:cxn>
                <a:cxn ang="0">
                  <a:pos x="251" y="235"/>
                </a:cxn>
                <a:cxn ang="0">
                  <a:pos x="291" y="209"/>
                </a:cxn>
                <a:cxn ang="0">
                  <a:pos x="304" y="195"/>
                </a:cxn>
                <a:cxn ang="0">
                  <a:pos x="314" y="128"/>
                </a:cxn>
                <a:cxn ang="0">
                  <a:pos x="307" y="115"/>
                </a:cxn>
                <a:cxn ang="0">
                  <a:pos x="318" y="108"/>
                </a:cxn>
                <a:cxn ang="0">
                  <a:pos x="298" y="0"/>
                </a:cxn>
                <a:cxn ang="0">
                  <a:pos x="265" y="14"/>
                </a:cxn>
                <a:cxn ang="0">
                  <a:pos x="245" y="24"/>
                </a:cxn>
                <a:cxn ang="0">
                  <a:pos x="236" y="37"/>
                </a:cxn>
                <a:cxn ang="0">
                  <a:pos x="217" y="49"/>
                </a:cxn>
                <a:cxn ang="0">
                  <a:pos x="198" y="51"/>
                </a:cxn>
                <a:cxn ang="0">
                  <a:pos x="177" y="60"/>
                </a:cxn>
                <a:cxn ang="0">
                  <a:pos x="168" y="65"/>
                </a:cxn>
                <a:cxn ang="0">
                  <a:pos x="155" y="57"/>
                </a:cxn>
                <a:cxn ang="0">
                  <a:pos x="136" y="66"/>
                </a:cxn>
                <a:cxn ang="0">
                  <a:pos x="133" y="62"/>
                </a:cxn>
                <a:cxn ang="0">
                  <a:pos x="149" y="52"/>
                </a:cxn>
                <a:cxn ang="0">
                  <a:pos x="149" y="52"/>
                </a:cxn>
                <a:cxn ang="0">
                  <a:pos x="141" y="51"/>
                </a:cxn>
                <a:cxn ang="0">
                  <a:pos x="133" y="57"/>
                </a:cxn>
                <a:cxn ang="0">
                  <a:pos x="105" y="45"/>
                </a:cxn>
                <a:cxn ang="0">
                  <a:pos x="94" y="51"/>
                </a:cxn>
                <a:cxn ang="0">
                  <a:pos x="96" y="45"/>
                </a:cxn>
                <a:cxn ang="0">
                  <a:pos x="0" y="55"/>
                </a:cxn>
              </a:cxnLst>
              <a:rect l="0" t="0" r="r" b="b"/>
              <a:pathLst>
                <a:path w="319" h="307">
                  <a:moveTo>
                    <a:pt x="0" y="55"/>
                  </a:moveTo>
                  <a:lnTo>
                    <a:pt x="28" y="267"/>
                  </a:lnTo>
                  <a:lnTo>
                    <a:pt x="51" y="266"/>
                  </a:lnTo>
                  <a:lnTo>
                    <a:pt x="67" y="272"/>
                  </a:lnTo>
                  <a:lnTo>
                    <a:pt x="74" y="286"/>
                  </a:lnTo>
                  <a:lnTo>
                    <a:pt x="98" y="290"/>
                  </a:lnTo>
                  <a:lnTo>
                    <a:pt x="116" y="295"/>
                  </a:lnTo>
                  <a:lnTo>
                    <a:pt x="149" y="295"/>
                  </a:lnTo>
                  <a:lnTo>
                    <a:pt x="164" y="286"/>
                  </a:lnTo>
                  <a:lnTo>
                    <a:pt x="201" y="306"/>
                  </a:lnTo>
                  <a:lnTo>
                    <a:pt x="225" y="289"/>
                  </a:lnTo>
                  <a:lnTo>
                    <a:pt x="229" y="255"/>
                  </a:lnTo>
                  <a:lnTo>
                    <a:pt x="243" y="263"/>
                  </a:lnTo>
                  <a:lnTo>
                    <a:pt x="251" y="235"/>
                  </a:lnTo>
                  <a:lnTo>
                    <a:pt x="291" y="209"/>
                  </a:lnTo>
                  <a:lnTo>
                    <a:pt x="304" y="195"/>
                  </a:lnTo>
                  <a:lnTo>
                    <a:pt x="314" y="128"/>
                  </a:lnTo>
                  <a:lnTo>
                    <a:pt x="307" y="115"/>
                  </a:lnTo>
                  <a:lnTo>
                    <a:pt x="318" y="108"/>
                  </a:lnTo>
                  <a:lnTo>
                    <a:pt x="298" y="0"/>
                  </a:lnTo>
                  <a:lnTo>
                    <a:pt x="265" y="14"/>
                  </a:lnTo>
                  <a:lnTo>
                    <a:pt x="245" y="24"/>
                  </a:lnTo>
                  <a:lnTo>
                    <a:pt x="236" y="37"/>
                  </a:lnTo>
                  <a:lnTo>
                    <a:pt x="217" y="49"/>
                  </a:lnTo>
                  <a:lnTo>
                    <a:pt x="198" y="51"/>
                  </a:lnTo>
                  <a:lnTo>
                    <a:pt x="177" y="60"/>
                  </a:lnTo>
                  <a:lnTo>
                    <a:pt x="168" y="65"/>
                  </a:lnTo>
                  <a:lnTo>
                    <a:pt x="155" y="57"/>
                  </a:lnTo>
                  <a:lnTo>
                    <a:pt x="136" y="66"/>
                  </a:lnTo>
                  <a:lnTo>
                    <a:pt x="133" y="62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1" y="51"/>
                  </a:lnTo>
                  <a:lnTo>
                    <a:pt x="133" y="57"/>
                  </a:lnTo>
                  <a:lnTo>
                    <a:pt x="105" y="45"/>
                  </a:lnTo>
                  <a:lnTo>
                    <a:pt x="94" y="51"/>
                  </a:lnTo>
                  <a:lnTo>
                    <a:pt x="96" y="45"/>
                  </a:lnTo>
                  <a:lnTo>
                    <a:pt x="0" y="55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54FBC6F3-622B-46B3-88DD-0048F649D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571" y="4027467"/>
              <a:ext cx="968252" cy="569990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4" y="0"/>
                </a:cxn>
                <a:cxn ang="0">
                  <a:pos x="78" y="5"/>
                </a:cxn>
                <a:cxn ang="0">
                  <a:pos x="397" y="18"/>
                </a:cxn>
                <a:cxn ang="0">
                  <a:pos x="633" y="18"/>
                </a:cxn>
                <a:cxn ang="0">
                  <a:pos x="637" y="59"/>
                </a:cxn>
                <a:cxn ang="0">
                  <a:pos x="652" y="149"/>
                </a:cxn>
                <a:cxn ang="0">
                  <a:pos x="648" y="291"/>
                </a:cxn>
                <a:cxn ang="0">
                  <a:pos x="627" y="286"/>
                </a:cxn>
                <a:cxn ang="0">
                  <a:pos x="597" y="266"/>
                </a:cxn>
                <a:cxn ang="0">
                  <a:pos x="582" y="273"/>
                </a:cxn>
                <a:cxn ang="0">
                  <a:pos x="542" y="275"/>
                </a:cxn>
                <a:cxn ang="0">
                  <a:pos x="502" y="287"/>
                </a:cxn>
                <a:cxn ang="0">
                  <a:pos x="485" y="274"/>
                </a:cxn>
                <a:cxn ang="0">
                  <a:pos x="464" y="278"/>
                </a:cxn>
                <a:cxn ang="0">
                  <a:pos x="461" y="269"/>
                </a:cxn>
                <a:cxn ang="0">
                  <a:pos x="445" y="278"/>
                </a:cxn>
                <a:cxn ang="0">
                  <a:pos x="441" y="287"/>
                </a:cxn>
                <a:cxn ang="0">
                  <a:pos x="435" y="273"/>
                </a:cxn>
                <a:cxn ang="0">
                  <a:pos x="423" y="281"/>
                </a:cxn>
                <a:cxn ang="0">
                  <a:pos x="399" y="265"/>
                </a:cxn>
                <a:cxn ang="0">
                  <a:pos x="387" y="278"/>
                </a:cxn>
                <a:cxn ang="0">
                  <a:pos x="377" y="270"/>
                </a:cxn>
                <a:cxn ang="0">
                  <a:pos x="367" y="249"/>
                </a:cxn>
                <a:cxn ang="0">
                  <a:pos x="345" y="248"/>
                </a:cxn>
                <a:cxn ang="0">
                  <a:pos x="341" y="254"/>
                </a:cxn>
                <a:cxn ang="0">
                  <a:pos x="329" y="247"/>
                </a:cxn>
                <a:cxn ang="0">
                  <a:pos x="317" y="249"/>
                </a:cxn>
                <a:cxn ang="0">
                  <a:pos x="302" y="244"/>
                </a:cxn>
                <a:cxn ang="0">
                  <a:pos x="282" y="243"/>
                </a:cxn>
                <a:cxn ang="0">
                  <a:pos x="282" y="232"/>
                </a:cxn>
                <a:cxn ang="0">
                  <a:pos x="271" y="221"/>
                </a:cxn>
                <a:cxn ang="0">
                  <a:pos x="267" y="230"/>
                </a:cxn>
                <a:cxn ang="0">
                  <a:pos x="242" y="227"/>
                </a:cxn>
                <a:cxn ang="0">
                  <a:pos x="220" y="212"/>
                </a:cxn>
                <a:cxn ang="0">
                  <a:pos x="229" y="54"/>
                </a:cxn>
                <a:cxn ang="0">
                  <a:pos x="0" y="43"/>
                </a:cxn>
              </a:cxnLst>
              <a:rect l="0" t="0" r="r" b="b"/>
              <a:pathLst>
                <a:path w="653" h="292">
                  <a:moveTo>
                    <a:pt x="0" y="43"/>
                  </a:moveTo>
                  <a:lnTo>
                    <a:pt x="4" y="0"/>
                  </a:lnTo>
                  <a:lnTo>
                    <a:pt x="78" y="5"/>
                  </a:lnTo>
                  <a:lnTo>
                    <a:pt x="397" y="18"/>
                  </a:lnTo>
                  <a:lnTo>
                    <a:pt x="633" y="18"/>
                  </a:lnTo>
                  <a:lnTo>
                    <a:pt x="637" y="59"/>
                  </a:lnTo>
                  <a:lnTo>
                    <a:pt x="652" y="149"/>
                  </a:lnTo>
                  <a:lnTo>
                    <a:pt x="648" y="291"/>
                  </a:lnTo>
                  <a:lnTo>
                    <a:pt x="627" y="286"/>
                  </a:lnTo>
                  <a:lnTo>
                    <a:pt x="597" y="266"/>
                  </a:lnTo>
                  <a:lnTo>
                    <a:pt x="582" y="273"/>
                  </a:lnTo>
                  <a:lnTo>
                    <a:pt x="542" y="275"/>
                  </a:lnTo>
                  <a:lnTo>
                    <a:pt x="502" y="287"/>
                  </a:lnTo>
                  <a:lnTo>
                    <a:pt x="485" y="274"/>
                  </a:lnTo>
                  <a:lnTo>
                    <a:pt x="464" y="278"/>
                  </a:lnTo>
                  <a:lnTo>
                    <a:pt x="461" y="269"/>
                  </a:lnTo>
                  <a:lnTo>
                    <a:pt x="445" y="278"/>
                  </a:lnTo>
                  <a:lnTo>
                    <a:pt x="441" y="287"/>
                  </a:lnTo>
                  <a:lnTo>
                    <a:pt x="435" y="273"/>
                  </a:lnTo>
                  <a:lnTo>
                    <a:pt x="423" y="281"/>
                  </a:lnTo>
                  <a:lnTo>
                    <a:pt x="399" y="265"/>
                  </a:lnTo>
                  <a:lnTo>
                    <a:pt x="387" y="278"/>
                  </a:lnTo>
                  <a:lnTo>
                    <a:pt x="377" y="270"/>
                  </a:lnTo>
                  <a:lnTo>
                    <a:pt x="367" y="249"/>
                  </a:lnTo>
                  <a:lnTo>
                    <a:pt x="345" y="248"/>
                  </a:lnTo>
                  <a:lnTo>
                    <a:pt x="341" y="254"/>
                  </a:lnTo>
                  <a:lnTo>
                    <a:pt x="329" y="247"/>
                  </a:lnTo>
                  <a:lnTo>
                    <a:pt x="317" y="249"/>
                  </a:lnTo>
                  <a:lnTo>
                    <a:pt x="302" y="244"/>
                  </a:lnTo>
                  <a:lnTo>
                    <a:pt x="282" y="243"/>
                  </a:lnTo>
                  <a:lnTo>
                    <a:pt x="282" y="232"/>
                  </a:lnTo>
                  <a:lnTo>
                    <a:pt x="271" y="221"/>
                  </a:lnTo>
                  <a:lnTo>
                    <a:pt x="267" y="230"/>
                  </a:lnTo>
                  <a:lnTo>
                    <a:pt x="242" y="227"/>
                  </a:lnTo>
                  <a:lnTo>
                    <a:pt x="220" y="212"/>
                  </a:lnTo>
                  <a:lnTo>
                    <a:pt x="229" y="54"/>
                  </a:lnTo>
                  <a:lnTo>
                    <a:pt x="0" y="43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0" name="Freeform 62">
              <a:extLst>
                <a:ext uri="{FF2B5EF4-FFF2-40B4-BE49-F238E27FC236}">
                  <a16:creationId xmlns:a16="http://schemas.microsoft.com/office/drawing/2014/main" id="{EFE21C57-B519-4C04-B440-F333D12EB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89" y="2128556"/>
              <a:ext cx="893649" cy="860543"/>
            </a:xfrm>
            <a:custGeom>
              <a:avLst/>
              <a:gdLst/>
              <a:ahLst/>
              <a:cxnLst>
                <a:cxn ang="0">
                  <a:pos x="0" y="328"/>
                </a:cxn>
                <a:cxn ang="0">
                  <a:pos x="9" y="249"/>
                </a:cxn>
                <a:cxn ang="0">
                  <a:pos x="56" y="185"/>
                </a:cxn>
                <a:cxn ang="0">
                  <a:pos x="129" y="0"/>
                </a:cxn>
                <a:cxn ang="0">
                  <a:pos x="168" y="12"/>
                </a:cxn>
                <a:cxn ang="0">
                  <a:pos x="170" y="20"/>
                </a:cxn>
                <a:cxn ang="0">
                  <a:pos x="180" y="20"/>
                </a:cxn>
                <a:cxn ang="0">
                  <a:pos x="198" y="52"/>
                </a:cxn>
                <a:cxn ang="0">
                  <a:pos x="194" y="63"/>
                </a:cxn>
                <a:cxn ang="0">
                  <a:pos x="224" y="83"/>
                </a:cxn>
                <a:cxn ang="0">
                  <a:pos x="277" y="82"/>
                </a:cxn>
                <a:cxn ang="0">
                  <a:pos x="315" y="97"/>
                </a:cxn>
                <a:cxn ang="0">
                  <a:pos x="331" y="95"/>
                </a:cxn>
                <a:cxn ang="0">
                  <a:pos x="447" y="96"/>
                </a:cxn>
                <a:cxn ang="0">
                  <a:pos x="579" y="125"/>
                </a:cxn>
                <a:cxn ang="0">
                  <a:pos x="586" y="138"/>
                </a:cxn>
                <a:cxn ang="0">
                  <a:pos x="601" y="158"/>
                </a:cxn>
                <a:cxn ang="0">
                  <a:pos x="583" y="185"/>
                </a:cxn>
                <a:cxn ang="0">
                  <a:pos x="558" y="217"/>
                </a:cxn>
                <a:cxn ang="0">
                  <a:pos x="529" y="239"/>
                </a:cxn>
                <a:cxn ang="0">
                  <a:pos x="526" y="254"/>
                </a:cxn>
                <a:cxn ang="0">
                  <a:pos x="542" y="272"/>
                </a:cxn>
                <a:cxn ang="0">
                  <a:pos x="522" y="306"/>
                </a:cxn>
                <a:cxn ang="0">
                  <a:pos x="489" y="440"/>
                </a:cxn>
                <a:cxn ang="0">
                  <a:pos x="284" y="397"/>
                </a:cxn>
                <a:cxn ang="0">
                  <a:pos x="0" y="328"/>
                </a:cxn>
              </a:cxnLst>
              <a:rect l="0" t="0" r="r" b="b"/>
              <a:pathLst>
                <a:path w="602" h="441">
                  <a:moveTo>
                    <a:pt x="0" y="328"/>
                  </a:moveTo>
                  <a:lnTo>
                    <a:pt x="9" y="249"/>
                  </a:lnTo>
                  <a:lnTo>
                    <a:pt x="56" y="185"/>
                  </a:lnTo>
                  <a:lnTo>
                    <a:pt x="129" y="0"/>
                  </a:lnTo>
                  <a:lnTo>
                    <a:pt x="168" y="12"/>
                  </a:lnTo>
                  <a:lnTo>
                    <a:pt x="170" y="20"/>
                  </a:lnTo>
                  <a:lnTo>
                    <a:pt x="180" y="20"/>
                  </a:lnTo>
                  <a:lnTo>
                    <a:pt x="198" y="52"/>
                  </a:lnTo>
                  <a:lnTo>
                    <a:pt x="194" y="63"/>
                  </a:lnTo>
                  <a:lnTo>
                    <a:pt x="224" y="83"/>
                  </a:lnTo>
                  <a:lnTo>
                    <a:pt x="277" y="82"/>
                  </a:lnTo>
                  <a:lnTo>
                    <a:pt x="315" y="97"/>
                  </a:lnTo>
                  <a:lnTo>
                    <a:pt x="331" y="95"/>
                  </a:lnTo>
                  <a:lnTo>
                    <a:pt x="447" y="96"/>
                  </a:lnTo>
                  <a:lnTo>
                    <a:pt x="579" y="125"/>
                  </a:lnTo>
                  <a:lnTo>
                    <a:pt x="586" y="138"/>
                  </a:lnTo>
                  <a:lnTo>
                    <a:pt x="601" y="158"/>
                  </a:lnTo>
                  <a:lnTo>
                    <a:pt x="583" y="185"/>
                  </a:lnTo>
                  <a:lnTo>
                    <a:pt x="558" y="217"/>
                  </a:lnTo>
                  <a:lnTo>
                    <a:pt x="529" y="239"/>
                  </a:lnTo>
                  <a:lnTo>
                    <a:pt x="526" y="254"/>
                  </a:lnTo>
                  <a:lnTo>
                    <a:pt x="542" y="272"/>
                  </a:lnTo>
                  <a:lnTo>
                    <a:pt x="522" y="306"/>
                  </a:lnTo>
                  <a:lnTo>
                    <a:pt x="489" y="440"/>
                  </a:lnTo>
                  <a:lnTo>
                    <a:pt x="284" y="397"/>
                  </a:lnTo>
                  <a:lnTo>
                    <a:pt x="0" y="328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1" name="Freeform 63">
              <a:extLst>
                <a:ext uri="{FF2B5EF4-FFF2-40B4-BE49-F238E27FC236}">
                  <a16:creationId xmlns:a16="http://schemas.microsoft.com/office/drawing/2014/main" id="{293D0562-1439-4F63-A248-9B8DC934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122" y="3024029"/>
              <a:ext cx="506348" cy="447737"/>
            </a:xfrm>
            <a:custGeom>
              <a:avLst/>
              <a:gdLst>
                <a:gd name="connsiteX0" fmla="*/ 0 w 9977"/>
                <a:gd name="connsiteY0" fmla="*/ 2428 h 9959"/>
                <a:gd name="connsiteX1" fmla="*/ 432 w 9977"/>
                <a:gd name="connsiteY1" fmla="*/ 6872 h 9959"/>
                <a:gd name="connsiteX2" fmla="*/ 750 w 9977"/>
                <a:gd name="connsiteY2" fmla="*/ 9959 h 9959"/>
                <a:gd name="connsiteX3" fmla="*/ 2455 w 9977"/>
                <a:gd name="connsiteY3" fmla="*/ 9465 h 9959"/>
                <a:gd name="connsiteX4" fmla="*/ 8455 w 9977"/>
                <a:gd name="connsiteY4" fmla="*/ 7695 h 9959"/>
                <a:gd name="connsiteX5" fmla="*/ 8682 w 9977"/>
                <a:gd name="connsiteY5" fmla="*/ 7243 h 9959"/>
                <a:gd name="connsiteX6" fmla="*/ 9045 w 9977"/>
                <a:gd name="connsiteY6" fmla="*/ 7243 h 9959"/>
                <a:gd name="connsiteX7" fmla="*/ 9477 w 9977"/>
                <a:gd name="connsiteY7" fmla="*/ 6872 h 9959"/>
                <a:gd name="connsiteX8" fmla="*/ 9659 w 9977"/>
                <a:gd name="connsiteY8" fmla="*/ 6173 h 9959"/>
                <a:gd name="connsiteX9" fmla="*/ 9977 w 9977"/>
                <a:gd name="connsiteY9" fmla="*/ 5679 h 9959"/>
                <a:gd name="connsiteX10" fmla="*/ 9023 w 9977"/>
                <a:gd name="connsiteY10" fmla="*/ 4444 h 9959"/>
                <a:gd name="connsiteX11" fmla="*/ 9000 w 9977"/>
                <a:gd name="connsiteY11" fmla="*/ 3292 h 9959"/>
                <a:gd name="connsiteX12" fmla="*/ 9477 w 9977"/>
                <a:gd name="connsiteY12" fmla="*/ 1728 h 9959"/>
                <a:gd name="connsiteX13" fmla="*/ 8773 w 9977"/>
                <a:gd name="connsiteY13" fmla="*/ 1235 h 9959"/>
                <a:gd name="connsiteX14" fmla="*/ 8523 w 9977"/>
                <a:gd name="connsiteY14" fmla="*/ 370 h 9959"/>
                <a:gd name="connsiteX15" fmla="*/ 8045 w 9977"/>
                <a:gd name="connsiteY15" fmla="*/ 0 h 9959"/>
                <a:gd name="connsiteX16" fmla="*/ 2227 w 9977"/>
                <a:gd name="connsiteY16" fmla="*/ 1784 h 9959"/>
                <a:gd name="connsiteX17" fmla="*/ 1068 w 9977"/>
                <a:gd name="connsiteY17" fmla="*/ 1235 h 9959"/>
                <a:gd name="connsiteX18" fmla="*/ 0 w 9977"/>
                <a:gd name="connsiteY18" fmla="*/ 2428 h 9959"/>
                <a:gd name="connsiteX0" fmla="*/ 0 w 10000"/>
                <a:gd name="connsiteY0" fmla="*/ 2438 h 9504"/>
                <a:gd name="connsiteX1" fmla="*/ 433 w 10000"/>
                <a:gd name="connsiteY1" fmla="*/ 6900 h 9504"/>
                <a:gd name="connsiteX2" fmla="*/ 2461 w 10000"/>
                <a:gd name="connsiteY2" fmla="*/ 9504 h 9504"/>
                <a:gd name="connsiteX3" fmla="*/ 8474 w 10000"/>
                <a:gd name="connsiteY3" fmla="*/ 7727 h 9504"/>
                <a:gd name="connsiteX4" fmla="*/ 8702 w 10000"/>
                <a:gd name="connsiteY4" fmla="*/ 7273 h 9504"/>
                <a:gd name="connsiteX5" fmla="*/ 9066 w 10000"/>
                <a:gd name="connsiteY5" fmla="*/ 7273 h 9504"/>
                <a:gd name="connsiteX6" fmla="*/ 9499 w 10000"/>
                <a:gd name="connsiteY6" fmla="*/ 6900 h 9504"/>
                <a:gd name="connsiteX7" fmla="*/ 9681 w 10000"/>
                <a:gd name="connsiteY7" fmla="*/ 6198 h 9504"/>
                <a:gd name="connsiteX8" fmla="*/ 10000 w 10000"/>
                <a:gd name="connsiteY8" fmla="*/ 5702 h 9504"/>
                <a:gd name="connsiteX9" fmla="*/ 9044 w 10000"/>
                <a:gd name="connsiteY9" fmla="*/ 4462 h 9504"/>
                <a:gd name="connsiteX10" fmla="*/ 9021 w 10000"/>
                <a:gd name="connsiteY10" fmla="*/ 3306 h 9504"/>
                <a:gd name="connsiteX11" fmla="*/ 9499 w 10000"/>
                <a:gd name="connsiteY11" fmla="*/ 1735 h 9504"/>
                <a:gd name="connsiteX12" fmla="*/ 8793 w 10000"/>
                <a:gd name="connsiteY12" fmla="*/ 1240 h 9504"/>
                <a:gd name="connsiteX13" fmla="*/ 8543 w 10000"/>
                <a:gd name="connsiteY13" fmla="*/ 372 h 9504"/>
                <a:gd name="connsiteX14" fmla="*/ 8064 w 10000"/>
                <a:gd name="connsiteY14" fmla="*/ 0 h 9504"/>
                <a:gd name="connsiteX15" fmla="*/ 2232 w 10000"/>
                <a:gd name="connsiteY15" fmla="*/ 1791 h 9504"/>
                <a:gd name="connsiteX16" fmla="*/ 1070 w 10000"/>
                <a:gd name="connsiteY16" fmla="*/ 1240 h 9504"/>
                <a:gd name="connsiteX17" fmla="*/ 0 w 10000"/>
                <a:gd name="connsiteY17" fmla="*/ 2438 h 9504"/>
                <a:gd name="connsiteX0" fmla="*/ 0 w 10000"/>
                <a:gd name="connsiteY0" fmla="*/ 2565 h 10000"/>
                <a:gd name="connsiteX1" fmla="*/ 2461 w 10000"/>
                <a:gd name="connsiteY1" fmla="*/ 10000 h 10000"/>
                <a:gd name="connsiteX2" fmla="*/ 8474 w 10000"/>
                <a:gd name="connsiteY2" fmla="*/ 8130 h 10000"/>
                <a:gd name="connsiteX3" fmla="*/ 8702 w 10000"/>
                <a:gd name="connsiteY3" fmla="*/ 7653 h 10000"/>
                <a:gd name="connsiteX4" fmla="*/ 9066 w 10000"/>
                <a:gd name="connsiteY4" fmla="*/ 7653 h 10000"/>
                <a:gd name="connsiteX5" fmla="*/ 9499 w 10000"/>
                <a:gd name="connsiteY5" fmla="*/ 7260 h 10000"/>
                <a:gd name="connsiteX6" fmla="*/ 9681 w 10000"/>
                <a:gd name="connsiteY6" fmla="*/ 6521 h 10000"/>
                <a:gd name="connsiteX7" fmla="*/ 10000 w 10000"/>
                <a:gd name="connsiteY7" fmla="*/ 6000 h 10000"/>
                <a:gd name="connsiteX8" fmla="*/ 9044 w 10000"/>
                <a:gd name="connsiteY8" fmla="*/ 4695 h 10000"/>
                <a:gd name="connsiteX9" fmla="*/ 9021 w 10000"/>
                <a:gd name="connsiteY9" fmla="*/ 3479 h 10000"/>
                <a:gd name="connsiteX10" fmla="*/ 9499 w 10000"/>
                <a:gd name="connsiteY10" fmla="*/ 1826 h 10000"/>
                <a:gd name="connsiteX11" fmla="*/ 8793 w 10000"/>
                <a:gd name="connsiteY11" fmla="*/ 1305 h 10000"/>
                <a:gd name="connsiteX12" fmla="*/ 8543 w 10000"/>
                <a:gd name="connsiteY12" fmla="*/ 391 h 10000"/>
                <a:gd name="connsiteX13" fmla="*/ 8064 w 10000"/>
                <a:gd name="connsiteY13" fmla="*/ 0 h 10000"/>
                <a:gd name="connsiteX14" fmla="*/ 2232 w 10000"/>
                <a:gd name="connsiteY14" fmla="*/ 1884 h 10000"/>
                <a:gd name="connsiteX15" fmla="*/ 1070 w 10000"/>
                <a:gd name="connsiteY15" fmla="*/ 1305 h 10000"/>
                <a:gd name="connsiteX16" fmla="*/ 0 w 10000"/>
                <a:gd name="connsiteY16" fmla="*/ 2565 h 10000"/>
                <a:gd name="connsiteX0" fmla="*/ 0 w 10000"/>
                <a:gd name="connsiteY0" fmla="*/ 2565 h 10000"/>
                <a:gd name="connsiteX1" fmla="*/ 2461 w 10000"/>
                <a:gd name="connsiteY1" fmla="*/ 10000 h 10000"/>
                <a:gd name="connsiteX2" fmla="*/ 8474 w 10000"/>
                <a:gd name="connsiteY2" fmla="*/ 8130 h 10000"/>
                <a:gd name="connsiteX3" fmla="*/ 8702 w 10000"/>
                <a:gd name="connsiteY3" fmla="*/ 7653 h 10000"/>
                <a:gd name="connsiteX4" fmla="*/ 9066 w 10000"/>
                <a:gd name="connsiteY4" fmla="*/ 7653 h 10000"/>
                <a:gd name="connsiteX5" fmla="*/ 9499 w 10000"/>
                <a:gd name="connsiteY5" fmla="*/ 7260 h 10000"/>
                <a:gd name="connsiteX6" fmla="*/ 9681 w 10000"/>
                <a:gd name="connsiteY6" fmla="*/ 6521 h 10000"/>
                <a:gd name="connsiteX7" fmla="*/ 10000 w 10000"/>
                <a:gd name="connsiteY7" fmla="*/ 6000 h 10000"/>
                <a:gd name="connsiteX8" fmla="*/ 9044 w 10000"/>
                <a:gd name="connsiteY8" fmla="*/ 4695 h 10000"/>
                <a:gd name="connsiteX9" fmla="*/ 9021 w 10000"/>
                <a:gd name="connsiteY9" fmla="*/ 3479 h 10000"/>
                <a:gd name="connsiteX10" fmla="*/ 9499 w 10000"/>
                <a:gd name="connsiteY10" fmla="*/ 1826 h 10000"/>
                <a:gd name="connsiteX11" fmla="*/ 8793 w 10000"/>
                <a:gd name="connsiteY11" fmla="*/ 1305 h 10000"/>
                <a:gd name="connsiteX12" fmla="*/ 8543 w 10000"/>
                <a:gd name="connsiteY12" fmla="*/ 391 h 10000"/>
                <a:gd name="connsiteX13" fmla="*/ 8064 w 10000"/>
                <a:gd name="connsiteY13" fmla="*/ 0 h 10000"/>
                <a:gd name="connsiteX14" fmla="*/ 2232 w 10000"/>
                <a:gd name="connsiteY14" fmla="*/ 1884 h 10000"/>
                <a:gd name="connsiteX15" fmla="*/ 1070 w 10000"/>
                <a:gd name="connsiteY15" fmla="*/ 1305 h 10000"/>
                <a:gd name="connsiteX0" fmla="*/ 1391 w 8930"/>
                <a:gd name="connsiteY0" fmla="*/ 10000 h 10000"/>
                <a:gd name="connsiteX1" fmla="*/ 7404 w 8930"/>
                <a:gd name="connsiteY1" fmla="*/ 8130 h 10000"/>
                <a:gd name="connsiteX2" fmla="*/ 7632 w 8930"/>
                <a:gd name="connsiteY2" fmla="*/ 7653 h 10000"/>
                <a:gd name="connsiteX3" fmla="*/ 7996 w 8930"/>
                <a:gd name="connsiteY3" fmla="*/ 7653 h 10000"/>
                <a:gd name="connsiteX4" fmla="*/ 8429 w 8930"/>
                <a:gd name="connsiteY4" fmla="*/ 7260 h 10000"/>
                <a:gd name="connsiteX5" fmla="*/ 8611 w 8930"/>
                <a:gd name="connsiteY5" fmla="*/ 6521 h 10000"/>
                <a:gd name="connsiteX6" fmla="*/ 8930 w 8930"/>
                <a:gd name="connsiteY6" fmla="*/ 6000 h 10000"/>
                <a:gd name="connsiteX7" fmla="*/ 7974 w 8930"/>
                <a:gd name="connsiteY7" fmla="*/ 4695 h 10000"/>
                <a:gd name="connsiteX8" fmla="*/ 7951 w 8930"/>
                <a:gd name="connsiteY8" fmla="*/ 3479 h 10000"/>
                <a:gd name="connsiteX9" fmla="*/ 8429 w 8930"/>
                <a:gd name="connsiteY9" fmla="*/ 1826 h 10000"/>
                <a:gd name="connsiteX10" fmla="*/ 7723 w 8930"/>
                <a:gd name="connsiteY10" fmla="*/ 1305 h 10000"/>
                <a:gd name="connsiteX11" fmla="*/ 7473 w 8930"/>
                <a:gd name="connsiteY11" fmla="*/ 391 h 10000"/>
                <a:gd name="connsiteX12" fmla="*/ 6994 w 8930"/>
                <a:gd name="connsiteY12" fmla="*/ 0 h 10000"/>
                <a:gd name="connsiteX13" fmla="*/ 1162 w 8930"/>
                <a:gd name="connsiteY13" fmla="*/ 1884 h 10000"/>
                <a:gd name="connsiteX14" fmla="*/ 0 w 8930"/>
                <a:gd name="connsiteY14" fmla="*/ 1305 h 10000"/>
                <a:gd name="connsiteX0" fmla="*/ 257 w 8699"/>
                <a:gd name="connsiteY0" fmla="*/ 10000 h 10000"/>
                <a:gd name="connsiteX1" fmla="*/ 6990 w 8699"/>
                <a:gd name="connsiteY1" fmla="*/ 8130 h 10000"/>
                <a:gd name="connsiteX2" fmla="*/ 7245 w 8699"/>
                <a:gd name="connsiteY2" fmla="*/ 7653 h 10000"/>
                <a:gd name="connsiteX3" fmla="*/ 7653 w 8699"/>
                <a:gd name="connsiteY3" fmla="*/ 7653 h 10000"/>
                <a:gd name="connsiteX4" fmla="*/ 8138 w 8699"/>
                <a:gd name="connsiteY4" fmla="*/ 7260 h 10000"/>
                <a:gd name="connsiteX5" fmla="*/ 8342 w 8699"/>
                <a:gd name="connsiteY5" fmla="*/ 6521 h 10000"/>
                <a:gd name="connsiteX6" fmla="*/ 8699 w 8699"/>
                <a:gd name="connsiteY6" fmla="*/ 6000 h 10000"/>
                <a:gd name="connsiteX7" fmla="*/ 7628 w 8699"/>
                <a:gd name="connsiteY7" fmla="*/ 4695 h 10000"/>
                <a:gd name="connsiteX8" fmla="*/ 7603 w 8699"/>
                <a:gd name="connsiteY8" fmla="*/ 3479 h 10000"/>
                <a:gd name="connsiteX9" fmla="*/ 8138 w 8699"/>
                <a:gd name="connsiteY9" fmla="*/ 1826 h 10000"/>
                <a:gd name="connsiteX10" fmla="*/ 7347 w 8699"/>
                <a:gd name="connsiteY10" fmla="*/ 1305 h 10000"/>
                <a:gd name="connsiteX11" fmla="*/ 7067 w 8699"/>
                <a:gd name="connsiteY11" fmla="*/ 391 h 10000"/>
                <a:gd name="connsiteX12" fmla="*/ 6531 w 8699"/>
                <a:gd name="connsiteY12" fmla="*/ 0 h 10000"/>
                <a:gd name="connsiteX13" fmla="*/ 0 w 8699"/>
                <a:gd name="connsiteY13" fmla="*/ 18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99" h="10000">
                  <a:moveTo>
                    <a:pt x="257" y="10000"/>
                  </a:moveTo>
                  <a:lnTo>
                    <a:pt x="6990" y="8130"/>
                  </a:lnTo>
                  <a:lnTo>
                    <a:pt x="7245" y="7653"/>
                  </a:lnTo>
                  <a:lnTo>
                    <a:pt x="7653" y="7653"/>
                  </a:lnTo>
                  <a:lnTo>
                    <a:pt x="8138" y="7260"/>
                  </a:lnTo>
                  <a:cubicBezTo>
                    <a:pt x="8206" y="7014"/>
                    <a:pt x="8273" y="6768"/>
                    <a:pt x="8342" y="6521"/>
                  </a:cubicBezTo>
                  <a:lnTo>
                    <a:pt x="8699" y="6000"/>
                  </a:lnTo>
                  <a:lnTo>
                    <a:pt x="7628" y="4695"/>
                  </a:lnTo>
                  <a:cubicBezTo>
                    <a:pt x="7619" y="4290"/>
                    <a:pt x="7612" y="3884"/>
                    <a:pt x="7603" y="3479"/>
                  </a:cubicBezTo>
                  <a:lnTo>
                    <a:pt x="8138" y="1826"/>
                  </a:lnTo>
                  <a:lnTo>
                    <a:pt x="7347" y="1305"/>
                  </a:lnTo>
                  <a:cubicBezTo>
                    <a:pt x="7254" y="1000"/>
                    <a:pt x="7160" y="696"/>
                    <a:pt x="7067" y="391"/>
                  </a:cubicBezTo>
                  <a:lnTo>
                    <a:pt x="6531" y="0"/>
                  </a:lnTo>
                  <a:lnTo>
                    <a:pt x="0" y="188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2" name="Freeform 64">
              <a:extLst>
                <a:ext uri="{FF2B5EF4-FFF2-40B4-BE49-F238E27FC236}">
                  <a16:creationId xmlns:a16="http://schemas.microsoft.com/office/drawing/2014/main" id="{43DC5D93-FAB9-4381-AA6D-E024FC2C4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248" y="2917651"/>
              <a:ext cx="90476" cy="123842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4" y="59"/>
                </a:cxn>
                <a:cxn ang="0">
                  <a:pos x="16" y="63"/>
                </a:cxn>
                <a:cxn ang="0">
                  <a:pos x="38" y="51"/>
                </a:cxn>
                <a:cxn ang="0">
                  <a:pos x="37" y="35"/>
                </a:cxn>
                <a:cxn ang="0">
                  <a:pos x="40" y="26"/>
                </a:cxn>
                <a:cxn ang="0">
                  <a:pos x="45" y="33"/>
                </a:cxn>
                <a:cxn ang="0">
                  <a:pos x="45" y="44"/>
                </a:cxn>
                <a:cxn ang="0">
                  <a:pos x="52" y="43"/>
                </a:cxn>
                <a:cxn ang="0">
                  <a:pos x="60" y="33"/>
                </a:cxn>
                <a:cxn ang="0">
                  <a:pos x="53" y="18"/>
                </a:cxn>
                <a:cxn ang="0">
                  <a:pos x="40" y="17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0" y="5"/>
                </a:cxn>
              </a:cxnLst>
              <a:rect l="0" t="0" r="r" b="b"/>
              <a:pathLst>
                <a:path w="61" h="64">
                  <a:moveTo>
                    <a:pt x="0" y="5"/>
                  </a:moveTo>
                  <a:lnTo>
                    <a:pt x="14" y="59"/>
                  </a:lnTo>
                  <a:lnTo>
                    <a:pt x="16" y="63"/>
                  </a:lnTo>
                  <a:lnTo>
                    <a:pt x="38" y="51"/>
                  </a:lnTo>
                  <a:lnTo>
                    <a:pt x="37" y="35"/>
                  </a:lnTo>
                  <a:lnTo>
                    <a:pt x="40" y="26"/>
                  </a:lnTo>
                  <a:lnTo>
                    <a:pt x="45" y="33"/>
                  </a:lnTo>
                  <a:lnTo>
                    <a:pt x="45" y="44"/>
                  </a:lnTo>
                  <a:lnTo>
                    <a:pt x="52" y="43"/>
                  </a:lnTo>
                  <a:lnTo>
                    <a:pt x="60" y="33"/>
                  </a:lnTo>
                  <a:lnTo>
                    <a:pt x="53" y="18"/>
                  </a:lnTo>
                  <a:lnTo>
                    <a:pt x="40" y="17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0" y="5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3" name="Freeform 65">
              <a:extLst>
                <a:ext uri="{FF2B5EF4-FFF2-40B4-BE49-F238E27FC236}">
                  <a16:creationId xmlns:a16="http://schemas.microsoft.com/office/drawing/2014/main" id="{1A70FE99-4EB7-45DC-A704-E4B6DBAA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6599" y="4216405"/>
              <a:ext cx="574602" cy="49060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5" y="34"/>
                </a:cxn>
                <a:cxn ang="0">
                  <a:pos x="71" y="9"/>
                </a:cxn>
                <a:cxn ang="0">
                  <a:pos x="175" y="0"/>
                </a:cxn>
                <a:cxn ang="0">
                  <a:pos x="217" y="24"/>
                </a:cxn>
                <a:cxn ang="0">
                  <a:pos x="283" y="16"/>
                </a:cxn>
                <a:cxn ang="0">
                  <a:pos x="386" y="79"/>
                </a:cxn>
                <a:cxn ang="0">
                  <a:pos x="356" y="106"/>
                </a:cxn>
                <a:cxn ang="0">
                  <a:pos x="340" y="127"/>
                </a:cxn>
                <a:cxn ang="0">
                  <a:pos x="342" y="147"/>
                </a:cxn>
                <a:cxn ang="0">
                  <a:pos x="316" y="164"/>
                </a:cxn>
                <a:cxn ang="0">
                  <a:pos x="295" y="193"/>
                </a:cxn>
                <a:cxn ang="0">
                  <a:pos x="264" y="206"/>
                </a:cxn>
                <a:cxn ang="0">
                  <a:pos x="253" y="211"/>
                </a:cxn>
                <a:cxn ang="0">
                  <a:pos x="247" y="228"/>
                </a:cxn>
                <a:cxn ang="0">
                  <a:pos x="230" y="218"/>
                </a:cxn>
                <a:cxn ang="0">
                  <a:pos x="244" y="235"/>
                </a:cxn>
                <a:cxn ang="0">
                  <a:pos x="231" y="251"/>
                </a:cxn>
                <a:cxn ang="0">
                  <a:pos x="217" y="250"/>
                </a:cxn>
                <a:cxn ang="0">
                  <a:pos x="207" y="241"/>
                </a:cxn>
                <a:cxn ang="0">
                  <a:pos x="191" y="214"/>
                </a:cxn>
                <a:cxn ang="0">
                  <a:pos x="182" y="211"/>
                </a:cxn>
                <a:cxn ang="0">
                  <a:pos x="165" y="180"/>
                </a:cxn>
                <a:cxn ang="0">
                  <a:pos x="138" y="164"/>
                </a:cxn>
                <a:cxn ang="0">
                  <a:pos x="120" y="142"/>
                </a:cxn>
                <a:cxn ang="0">
                  <a:pos x="74" y="113"/>
                </a:cxn>
                <a:cxn ang="0">
                  <a:pos x="49" y="86"/>
                </a:cxn>
                <a:cxn ang="0">
                  <a:pos x="0" y="59"/>
                </a:cxn>
              </a:cxnLst>
              <a:rect l="0" t="0" r="r" b="b"/>
              <a:pathLst>
                <a:path w="387" h="252">
                  <a:moveTo>
                    <a:pt x="0" y="59"/>
                  </a:moveTo>
                  <a:lnTo>
                    <a:pt x="15" y="34"/>
                  </a:lnTo>
                  <a:lnTo>
                    <a:pt x="71" y="9"/>
                  </a:lnTo>
                  <a:lnTo>
                    <a:pt x="175" y="0"/>
                  </a:lnTo>
                  <a:lnTo>
                    <a:pt x="217" y="24"/>
                  </a:lnTo>
                  <a:lnTo>
                    <a:pt x="283" y="16"/>
                  </a:lnTo>
                  <a:lnTo>
                    <a:pt x="386" y="79"/>
                  </a:lnTo>
                  <a:lnTo>
                    <a:pt x="356" y="106"/>
                  </a:lnTo>
                  <a:lnTo>
                    <a:pt x="340" y="127"/>
                  </a:lnTo>
                  <a:lnTo>
                    <a:pt x="342" y="147"/>
                  </a:lnTo>
                  <a:lnTo>
                    <a:pt x="316" y="164"/>
                  </a:lnTo>
                  <a:lnTo>
                    <a:pt x="295" y="193"/>
                  </a:lnTo>
                  <a:lnTo>
                    <a:pt x="264" y="206"/>
                  </a:lnTo>
                  <a:lnTo>
                    <a:pt x="253" y="211"/>
                  </a:lnTo>
                  <a:lnTo>
                    <a:pt x="247" y="228"/>
                  </a:lnTo>
                  <a:lnTo>
                    <a:pt x="230" y="218"/>
                  </a:lnTo>
                  <a:lnTo>
                    <a:pt x="244" y="235"/>
                  </a:lnTo>
                  <a:lnTo>
                    <a:pt x="231" y="251"/>
                  </a:lnTo>
                  <a:lnTo>
                    <a:pt x="217" y="250"/>
                  </a:lnTo>
                  <a:lnTo>
                    <a:pt x="207" y="241"/>
                  </a:lnTo>
                  <a:lnTo>
                    <a:pt x="191" y="214"/>
                  </a:lnTo>
                  <a:lnTo>
                    <a:pt x="182" y="211"/>
                  </a:lnTo>
                  <a:lnTo>
                    <a:pt x="165" y="180"/>
                  </a:lnTo>
                  <a:lnTo>
                    <a:pt x="138" y="164"/>
                  </a:lnTo>
                  <a:lnTo>
                    <a:pt x="120" y="142"/>
                  </a:lnTo>
                  <a:lnTo>
                    <a:pt x="74" y="113"/>
                  </a:lnTo>
                  <a:lnTo>
                    <a:pt x="49" y="86"/>
                  </a:lnTo>
                  <a:lnTo>
                    <a:pt x="0" y="5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4" name="Freeform 66">
              <a:extLst>
                <a:ext uri="{FF2B5EF4-FFF2-40B4-BE49-F238E27FC236}">
                  <a16:creationId xmlns:a16="http://schemas.microsoft.com/office/drawing/2014/main" id="{66C94BEF-86B6-4E12-B61D-0E9D32D43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063" y="2604871"/>
              <a:ext cx="790475" cy="595394"/>
            </a:xfrm>
            <a:custGeom>
              <a:avLst/>
              <a:gdLst/>
              <a:ahLst/>
              <a:cxnLst>
                <a:cxn ang="0">
                  <a:pos x="0" y="239"/>
                </a:cxn>
                <a:cxn ang="0">
                  <a:pos x="20" y="75"/>
                </a:cxn>
                <a:cxn ang="0">
                  <a:pos x="26" y="0"/>
                </a:cxn>
                <a:cxn ang="0">
                  <a:pos x="264" y="14"/>
                </a:cxn>
                <a:cxn ang="0">
                  <a:pos x="525" y="21"/>
                </a:cxn>
                <a:cxn ang="0">
                  <a:pos x="507" y="50"/>
                </a:cxn>
                <a:cxn ang="0">
                  <a:pos x="531" y="72"/>
                </a:cxn>
                <a:cxn ang="0">
                  <a:pos x="529" y="220"/>
                </a:cxn>
                <a:cxn ang="0">
                  <a:pos x="522" y="219"/>
                </a:cxn>
                <a:cxn ang="0">
                  <a:pos x="523" y="239"/>
                </a:cxn>
                <a:cxn ang="0">
                  <a:pos x="528" y="254"/>
                </a:cxn>
                <a:cxn ang="0">
                  <a:pos x="525" y="267"/>
                </a:cxn>
                <a:cxn ang="0">
                  <a:pos x="529" y="305"/>
                </a:cxn>
                <a:cxn ang="0">
                  <a:pos x="517" y="301"/>
                </a:cxn>
                <a:cxn ang="0">
                  <a:pos x="505" y="287"/>
                </a:cxn>
                <a:cxn ang="0">
                  <a:pos x="480" y="276"/>
                </a:cxn>
                <a:cxn ang="0">
                  <a:pos x="458" y="273"/>
                </a:cxn>
                <a:cxn ang="0">
                  <a:pos x="412" y="275"/>
                </a:cxn>
                <a:cxn ang="0">
                  <a:pos x="389" y="258"/>
                </a:cxn>
                <a:cxn ang="0">
                  <a:pos x="0" y="239"/>
                </a:cxn>
              </a:cxnLst>
              <a:rect l="0" t="0" r="r" b="b"/>
              <a:pathLst>
                <a:path w="532" h="306">
                  <a:moveTo>
                    <a:pt x="0" y="239"/>
                  </a:moveTo>
                  <a:lnTo>
                    <a:pt x="20" y="75"/>
                  </a:lnTo>
                  <a:lnTo>
                    <a:pt x="26" y="0"/>
                  </a:lnTo>
                  <a:lnTo>
                    <a:pt x="264" y="14"/>
                  </a:lnTo>
                  <a:lnTo>
                    <a:pt x="525" y="21"/>
                  </a:lnTo>
                  <a:lnTo>
                    <a:pt x="507" y="50"/>
                  </a:lnTo>
                  <a:lnTo>
                    <a:pt x="531" y="72"/>
                  </a:lnTo>
                  <a:lnTo>
                    <a:pt x="529" y="220"/>
                  </a:lnTo>
                  <a:lnTo>
                    <a:pt x="522" y="219"/>
                  </a:lnTo>
                  <a:lnTo>
                    <a:pt x="523" y="239"/>
                  </a:lnTo>
                  <a:lnTo>
                    <a:pt x="528" y="254"/>
                  </a:lnTo>
                  <a:lnTo>
                    <a:pt x="525" y="267"/>
                  </a:lnTo>
                  <a:lnTo>
                    <a:pt x="529" y="305"/>
                  </a:lnTo>
                  <a:lnTo>
                    <a:pt x="517" y="301"/>
                  </a:lnTo>
                  <a:lnTo>
                    <a:pt x="505" y="287"/>
                  </a:lnTo>
                  <a:lnTo>
                    <a:pt x="480" y="276"/>
                  </a:lnTo>
                  <a:lnTo>
                    <a:pt x="458" y="273"/>
                  </a:lnTo>
                  <a:lnTo>
                    <a:pt x="412" y="275"/>
                  </a:lnTo>
                  <a:lnTo>
                    <a:pt x="389" y="258"/>
                  </a:lnTo>
                  <a:lnTo>
                    <a:pt x="0" y="23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5" name="Freeform 67">
              <a:extLst>
                <a:ext uri="{FF2B5EF4-FFF2-40B4-BE49-F238E27FC236}">
                  <a16:creationId xmlns:a16="http://schemas.microsoft.com/office/drawing/2014/main" id="{BB174948-9C83-472C-82D5-92D7D7D93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013" y="4003651"/>
              <a:ext cx="961903" cy="366763"/>
            </a:xfrm>
            <a:custGeom>
              <a:avLst/>
              <a:gdLst/>
              <a:ahLst/>
              <a:cxnLst>
                <a:cxn ang="0">
                  <a:pos x="0" y="188"/>
                </a:cxn>
                <a:cxn ang="0">
                  <a:pos x="11" y="155"/>
                </a:cxn>
                <a:cxn ang="0">
                  <a:pos x="8" y="151"/>
                </a:cxn>
                <a:cxn ang="0">
                  <a:pos x="28" y="140"/>
                </a:cxn>
                <a:cxn ang="0">
                  <a:pos x="45" y="110"/>
                </a:cxn>
                <a:cxn ang="0">
                  <a:pos x="38" y="103"/>
                </a:cxn>
                <a:cxn ang="0">
                  <a:pos x="47" y="89"/>
                </a:cxn>
                <a:cxn ang="0">
                  <a:pos x="49" y="71"/>
                </a:cxn>
                <a:cxn ang="0">
                  <a:pos x="60" y="63"/>
                </a:cxn>
                <a:cxn ang="0">
                  <a:pos x="162" y="56"/>
                </a:cxn>
                <a:cxn ang="0">
                  <a:pos x="162" y="41"/>
                </a:cxn>
                <a:cxn ang="0">
                  <a:pos x="192" y="41"/>
                </a:cxn>
                <a:cxn ang="0">
                  <a:pos x="496" y="19"/>
                </a:cxn>
                <a:cxn ang="0">
                  <a:pos x="647" y="0"/>
                </a:cxn>
                <a:cxn ang="0">
                  <a:pos x="644" y="19"/>
                </a:cxn>
                <a:cxn ang="0">
                  <a:pos x="634" y="26"/>
                </a:cxn>
                <a:cxn ang="0">
                  <a:pos x="621" y="45"/>
                </a:cxn>
                <a:cxn ang="0">
                  <a:pos x="609" y="44"/>
                </a:cxn>
                <a:cxn ang="0">
                  <a:pos x="597" y="49"/>
                </a:cxn>
                <a:cxn ang="0">
                  <a:pos x="589" y="60"/>
                </a:cxn>
                <a:cxn ang="0">
                  <a:pos x="578" y="52"/>
                </a:cxn>
                <a:cxn ang="0">
                  <a:pos x="562" y="67"/>
                </a:cxn>
                <a:cxn ang="0">
                  <a:pos x="559" y="76"/>
                </a:cxn>
                <a:cxn ang="0">
                  <a:pos x="485" y="115"/>
                </a:cxn>
                <a:cxn ang="0">
                  <a:pos x="482" y="128"/>
                </a:cxn>
                <a:cxn ang="0">
                  <a:pos x="463" y="136"/>
                </a:cxn>
                <a:cxn ang="0">
                  <a:pos x="463" y="154"/>
                </a:cxn>
                <a:cxn ang="0">
                  <a:pos x="364" y="165"/>
                </a:cxn>
                <a:cxn ang="0">
                  <a:pos x="164" y="179"/>
                </a:cxn>
                <a:cxn ang="0">
                  <a:pos x="0" y="188"/>
                </a:cxn>
              </a:cxnLst>
              <a:rect l="0" t="0" r="r" b="b"/>
              <a:pathLst>
                <a:path w="648" h="189">
                  <a:moveTo>
                    <a:pt x="0" y="188"/>
                  </a:moveTo>
                  <a:lnTo>
                    <a:pt x="11" y="155"/>
                  </a:lnTo>
                  <a:lnTo>
                    <a:pt x="8" y="151"/>
                  </a:lnTo>
                  <a:lnTo>
                    <a:pt x="28" y="140"/>
                  </a:lnTo>
                  <a:lnTo>
                    <a:pt x="45" y="110"/>
                  </a:lnTo>
                  <a:lnTo>
                    <a:pt x="38" y="103"/>
                  </a:lnTo>
                  <a:lnTo>
                    <a:pt x="47" y="89"/>
                  </a:lnTo>
                  <a:lnTo>
                    <a:pt x="49" y="71"/>
                  </a:lnTo>
                  <a:lnTo>
                    <a:pt x="60" y="63"/>
                  </a:lnTo>
                  <a:lnTo>
                    <a:pt x="162" y="56"/>
                  </a:lnTo>
                  <a:lnTo>
                    <a:pt x="162" y="41"/>
                  </a:lnTo>
                  <a:lnTo>
                    <a:pt x="192" y="41"/>
                  </a:lnTo>
                  <a:lnTo>
                    <a:pt x="496" y="19"/>
                  </a:lnTo>
                  <a:lnTo>
                    <a:pt x="647" y="0"/>
                  </a:lnTo>
                  <a:lnTo>
                    <a:pt x="644" y="19"/>
                  </a:lnTo>
                  <a:lnTo>
                    <a:pt x="634" y="26"/>
                  </a:lnTo>
                  <a:lnTo>
                    <a:pt x="621" y="45"/>
                  </a:lnTo>
                  <a:lnTo>
                    <a:pt x="609" y="44"/>
                  </a:lnTo>
                  <a:lnTo>
                    <a:pt x="597" y="49"/>
                  </a:lnTo>
                  <a:lnTo>
                    <a:pt x="589" y="60"/>
                  </a:lnTo>
                  <a:lnTo>
                    <a:pt x="578" y="52"/>
                  </a:lnTo>
                  <a:lnTo>
                    <a:pt x="562" y="67"/>
                  </a:lnTo>
                  <a:lnTo>
                    <a:pt x="559" y="76"/>
                  </a:lnTo>
                  <a:lnTo>
                    <a:pt x="485" y="115"/>
                  </a:lnTo>
                  <a:lnTo>
                    <a:pt x="482" y="128"/>
                  </a:lnTo>
                  <a:lnTo>
                    <a:pt x="463" y="136"/>
                  </a:lnTo>
                  <a:lnTo>
                    <a:pt x="463" y="154"/>
                  </a:lnTo>
                  <a:lnTo>
                    <a:pt x="364" y="165"/>
                  </a:lnTo>
                  <a:lnTo>
                    <a:pt x="164" y="179"/>
                  </a:lnTo>
                  <a:lnTo>
                    <a:pt x="0" y="188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6" name="Freeform 69">
              <a:extLst>
                <a:ext uri="{FF2B5EF4-FFF2-40B4-BE49-F238E27FC236}">
                  <a16:creationId xmlns:a16="http://schemas.microsoft.com/office/drawing/2014/main" id="{9509DF02-1553-47D4-97EA-24141CCC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589" y="3060546"/>
              <a:ext cx="634920" cy="885947"/>
            </a:xfrm>
            <a:custGeom>
              <a:avLst/>
              <a:gdLst/>
              <a:ahLst/>
              <a:cxnLst>
                <a:cxn ang="0">
                  <a:pos x="0" y="402"/>
                </a:cxn>
                <a:cxn ang="0">
                  <a:pos x="93" y="0"/>
                </a:cxn>
                <a:cxn ang="0">
                  <a:pos x="302" y="33"/>
                </a:cxn>
                <a:cxn ang="0">
                  <a:pos x="288" y="113"/>
                </a:cxn>
                <a:cxn ang="0">
                  <a:pos x="427" y="132"/>
                </a:cxn>
                <a:cxn ang="0">
                  <a:pos x="377" y="454"/>
                </a:cxn>
                <a:cxn ang="0">
                  <a:pos x="0" y="402"/>
                </a:cxn>
              </a:cxnLst>
              <a:rect l="0" t="0" r="r" b="b"/>
              <a:pathLst>
                <a:path w="428" h="455">
                  <a:moveTo>
                    <a:pt x="0" y="402"/>
                  </a:moveTo>
                  <a:lnTo>
                    <a:pt x="93" y="0"/>
                  </a:lnTo>
                  <a:lnTo>
                    <a:pt x="302" y="33"/>
                  </a:lnTo>
                  <a:lnTo>
                    <a:pt x="288" y="113"/>
                  </a:lnTo>
                  <a:lnTo>
                    <a:pt x="427" y="132"/>
                  </a:lnTo>
                  <a:lnTo>
                    <a:pt x="377" y="454"/>
                  </a:lnTo>
                  <a:lnTo>
                    <a:pt x="0" y="402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7" name="Freeform 70">
              <a:extLst>
                <a:ext uri="{FF2B5EF4-FFF2-40B4-BE49-F238E27FC236}">
                  <a16:creationId xmlns:a16="http://schemas.microsoft.com/office/drawing/2014/main" id="{EF05D5EF-1681-4BE9-BCFA-2155E6817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1360" y="2457213"/>
              <a:ext cx="177777" cy="404869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7" y="84"/>
                </a:cxn>
                <a:cxn ang="0">
                  <a:pos x="23" y="123"/>
                </a:cxn>
                <a:cxn ang="0">
                  <a:pos x="41" y="161"/>
                </a:cxn>
                <a:cxn ang="0">
                  <a:pos x="53" y="207"/>
                </a:cxn>
                <a:cxn ang="0">
                  <a:pos x="108" y="194"/>
                </a:cxn>
                <a:cxn ang="0">
                  <a:pos x="96" y="125"/>
                </a:cxn>
                <a:cxn ang="0">
                  <a:pos x="104" y="76"/>
                </a:cxn>
                <a:cxn ang="0">
                  <a:pos x="118" y="52"/>
                </a:cxn>
                <a:cxn ang="0">
                  <a:pos x="118" y="0"/>
                </a:cxn>
                <a:cxn ang="0">
                  <a:pos x="0" y="26"/>
                </a:cxn>
              </a:cxnLst>
              <a:rect l="0" t="0" r="r" b="b"/>
              <a:pathLst>
                <a:path w="119" h="208">
                  <a:moveTo>
                    <a:pt x="0" y="26"/>
                  </a:moveTo>
                  <a:lnTo>
                    <a:pt x="17" y="84"/>
                  </a:lnTo>
                  <a:lnTo>
                    <a:pt x="23" y="123"/>
                  </a:lnTo>
                  <a:lnTo>
                    <a:pt x="41" y="161"/>
                  </a:lnTo>
                  <a:lnTo>
                    <a:pt x="53" y="207"/>
                  </a:lnTo>
                  <a:lnTo>
                    <a:pt x="108" y="194"/>
                  </a:lnTo>
                  <a:lnTo>
                    <a:pt x="96" y="125"/>
                  </a:lnTo>
                  <a:lnTo>
                    <a:pt x="104" y="76"/>
                  </a:lnTo>
                  <a:lnTo>
                    <a:pt x="118" y="52"/>
                  </a:lnTo>
                  <a:lnTo>
                    <a:pt x="118" y="0"/>
                  </a:lnTo>
                  <a:lnTo>
                    <a:pt x="0" y="26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8" name="Freeform 71">
              <a:extLst>
                <a:ext uri="{FF2B5EF4-FFF2-40B4-BE49-F238E27FC236}">
                  <a16:creationId xmlns:a16="http://schemas.microsoft.com/office/drawing/2014/main" id="{0A620406-5944-4F29-846A-45F1B1D40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1520" y="3492405"/>
              <a:ext cx="868252" cy="547763"/>
            </a:xfrm>
            <a:custGeom>
              <a:avLst/>
              <a:gdLst/>
              <a:ahLst/>
              <a:cxnLst>
                <a:cxn ang="0">
                  <a:pos x="54" y="249"/>
                </a:cxn>
                <a:cxn ang="0">
                  <a:pos x="73" y="222"/>
                </a:cxn>
                <a:cxn ang="0">
                  <a:pos x="113" y="191"/>
                </a:cxn>
                <a:cxn ang="0">
                  <a:pos x="163" y="200"/>
                </a:cxn>
                <a:cxn ang="0">
                  <a:pos x="188" y="201"/>
                </a:cxn>
                <a:cxn ang="0">
                  <a:pos x="227" y="183"/>
                </a:cxn>
                <a:cxn ang="0">
                  <a:pos x="235" y="163"/>
                </a:cxn>
                <a:cxn ang="0">
                  <a:pos x="270" y="84"/>
                </a:cxn>
                <a:cxn ang="0">
                  <a:pos x="308" y="63"/>
                </a:cxn>
                <a:cxn ang="0">
                  <a:pos x="343" y="31"/>
                </a:cxn>
                <a:cxn ang="0">
                  <a:pos x="390" y="19"/>
                </a:cxn>
                <a:cxn ang="0">
                  <a:pos x="416" y="7"/>
                </a:cxn>
                <a:cxn ang="0">
                  <a:pos x="445" y="28"/>
                </a:cxn>
                <a:cxn ang="0">
                  <a:pos x="452" y="47"/>
                </a:cxn>
                <a:cxn ang="0">
                  <a:pos x="445" y="78"/>
                </a:cxn>
                <a:cxn ang="0">
                  <a:pos x="466" y="80"/>
                </a:cxn>
                <a:cxn ang="0">
                  <a:pos x="497" y="86"/>
                </a:cxn>
                <a:cxn ang="0">
                  <a:pos x="529" y="99"/>
                </a:cxn>
                <a:cxn ang="0">
                  <a:pos x="526" y="117"/>
                </a:cxn>
                <a:cxn ang="0">
                  <a:pos x="520" y="122"/>
                </a:cxn>
                <a:cxn ang="0">
                  <a:pos x="476" y="98"/>
                </a:cxn>
                <a:cxn ang="0">
                  <a:pos x="530" y="128"/>
                </a:cxn>
                <a:cxn ang="0">
                  <a:pos x="539" y="138"/>
                </a:cxn>
                <a:cxn ang="0">
                  <a:pos x="534" y="140"/>
                </a:cxn>
                <a:cxn ang="0">
                  <a:pos x="526" y="146"/>
                </a:cxn>
                <a:cxn ang="0">
                  <a:pos x="525" y="153"/>
                </a:cxn>
                <a:cxn ang="0">
                  <a:pos x="496" y="137"/>
                </a:cxn>
                <a:cxn ang="0">
                  <a:pos x="521" y="156"/>
                </a:cxn>
                <a:cxn ang="0">
                  <a:pos x="538" y="159"/>
                </a:cxn>
                <a:cxn ang="0">
                  <a:pos x="543" y="163"/>
                </a:cxn>
                <a:cxn ang="0">
                  <a:pos x="536" y="173"/>
                </a:cxn>
                <a:cxn ang="0">
                  <a:pos x="517" y="161"/>
                </a:cxn>
                <a:cxn ang="0">
                  <a:pos x="496" y="153"/>
                </a:cxn>
                <a:cxn ang="0">
                  <a:pos x="513" y="166"/>
                </a:cxn>
                <a:cxn ang="0">
                  <a:pos x="536" y="180"/>
                </a:cxn>
                <a:cxn ang="0">
                  <a:pos x="547" y="174"/>
                </a:cxn>
                <a:cxn ang="0">
                  <a:pos x="569" y="174"/>
                </a:cxn>
                <a:cxn ang="0">
                  <a:pos x="573" y="196"/>
                </a:cxn>
                <a:cxn ang="0">
                  <a:pos x="340" y="242"/>
                </a:cxn>
                <a:cxn ang="0">
                  <a:pos x="0" y="280"/>
                </a:cxn>
              </a:cxnLst>
              <a:rect l="0" t="0" r="r" b="b"/>
              <a:pathLst>
                <a:path w="585" h="281">
                  <a:moveTo>
                    <a:pt x="0" y="280"/>
                  </a:moveTo>
                  <a:lnTo>
                    <a:pt x="54" y="249"/>
                  </a:lnTo>
                  <a:lnTo>
                    <a:pt x="54" y="243"/>
                  </a:lnTo>
                  <a:lnTo>
                    <a:pt x="73" y="222"/>
                  </a:lnTo>
                  <a:lnTo>
                    <a:pt x="93" y="212"/>
                  </a:lnTo>
                  <a:lnTo>
                    <a:pt x="113" y="191"/>
                  </a:lnTo>
                  <a:lnTo>
                    <a:pt x="134" y="212"/>
                  </a:lnTo>
                  <a:lnTo>
                    <a:pt x="163" y="200"/>
                  </a:lnTo>
                  <a:lnTo>
                    <a:pt x="172" y="207"/>
                  </a:lnTo>
                  <a:lnTo>
                    <a:pt x="188" y="201"/>
                  </a:lnTo>
                  <a:lnTo>
                    <a:pt x="199" y="189"/>
                  </a:lnTo>
                  <a:lnTo>
                    <a:pt x="227" y="183"/>
                  </a:lnTo>
                  <a:lnTo>
                    <a:pt x="243" y="166"/>
                  </a:lnTo>
                  <a:lnTo>
                    <a:pt x="235" y="163"/>
                  </a:lnTo>
                  <a:lnTo>
                    <a:pt x="263" y="110"/>
                  </a:lnTo>
                  <a:lnTo>
                    <a:pt x="270" y="84"/>
                  </a:lnTo>
                  <a:lnTo>
                    <a:pt x="296" y="95"/>
                  </a:lnTo>
                  <a:lnTo>
                    <a:pt x="308" y="63"/>
                  </a:lnTo>
                  <a:lnTo>
                    <a:pt x="323" y="61"/>
                  </a:lnTo>
                  <a:lnTo>
                    <a:pt x="343" y="31"/>
                  </a:lnTo>
                  <a:lnTo>
                    <a:pt x="350" y="0"/>
                  </a:lnTo>
                  <a:lnTo>
                    <a:pt x="390" y="19"/>
                  </a:lnTo>
                  <a:lnTo>
                    <a:pt x="399" y="4"/>
                  </a:lnTo>
                  <a:lnTo>
                    <a:pt x="416" y="7"/>
                  </a:lnTo>
                  <a:lnTo>
                    <a:pt x="429" y="20"/>
                  </a:lnTo>
                  <a:lnTo>
                    <a:pt x="445" y="28"/>
                  </a:lnTo>
                  <a:lnTo>
                    <a:pt x="454" y="37"/>
                  </a:lnTo>
                  <a:lnTo>
                    <a:pt x="452" y="47"/>
                  </a:lnTo>
                  <a:lnTo>
                    <a:pt x="441" y="65"/>
                  </a:lnTo>
                  <a:lnTo>
                    <a:pt x="445" y="78"/>
                  </a:lnTo>
                  <a:lnTo>
                    <a:pt x="459" y="72"/>
                  </a:lnTo>
                  <a:lnTo>
                    <a:pt x="466" y="80"/>
                  </a:lnTo>
                  <a:lnTo>
                    <a:pt x="472" y="84"/>
                  </a:lnTo>
                  <a:lnTo>
                    <a:pt x="497" y="86"/>
                  </a:lnTo>
                  <a:lnTo>
                    <a:pt x="505" y="95"/>
                  </a:lnTo>
                  <a:lnTo>
                    <a:pt x="529" y="99"/>
                  </a:lnTo>
                  <a:lnTo>
                    <a:pt x="522" y="105"/>
                  </a:lnTo>
                  <a:lnTo>
                    <a:pt x="526" y="117"/>
                  </a:lnTo>
                  <a:lnTo>
                    <a:pt x="529" y="124"/>
                  </a:lnTo>
                  <a:lnTo>
                    <a:pt x="520" y="122"/>
                  </a:lnTo>
                  <a:lnTo>
                    <a:pt x="502" y="113"/>
                  </a:lnTo>
                  <a:lnTo>
                    <a:pt x="476" y="98"/>
                  </a:lnTo>
                  <a:lnTo>
                    <a:pt x="513" y="126"/>
                  </a:lnTo>
                  <a:lnTo>
                    <a:pt x="530" y="128"/>
                  </a:lnTo>
                  <a:lnTo>
                    <a:pt x="520" y="131"/>
                  </a:lnTo>
                  <a:lnTo>
                    <a:pt x="539" y="138"/>
                  </a:lnTo>
                  <a:lnTo>
                    <a:pt x="539" y="144"/>
                  </a:lnTo>
                  <a:lnTo>
                    <a:pt x="534" y="140"/>
                  </a:lnTo>
                  <a:lnTo>
                    <a:pt x="525" y="140"/>
                  </a:lnTo>
                  <a:lnTo>
                    <a:pt x="526" y="146"/>
                  </a:lnTo>
                  <a:lnTo>
                    <a:pt x="534" y="150"/>
                  </a:lnTo>
                  <a:lnTo>
                    <a:pt x="525" y="153"/>
                  </a:lnTo>
                  <a:lnTo>
                    <a:pt x="505" y="140"/>
                  </a:lnTo>
                  <a:lnTo>
                    <a:pt x="496" y="137"/>
                  </a:lnTo>
                  <a:lnTo>
                    <a:pt x="502" y="143"/>
                  </a:lnTo>
                  <a:lnTo>
                    <a:pt x="521" y="156"/>
                  </a:lnTo>
                  <a:lnTo>
                    <a:pt x="529" y="157"/>
                  </a:lnTo>
                  <a:lnTo>
                    <a:pt x="538" y="159"/>
                  </a:lnTo>
                  <a:lnTo>
                    <a:pt x="537" y="164"/>
                  </a:lnTo>
                  <a:lnTo>
                    <a:pt x="543" y="163"/>
                  </a:lnTo>
                  <a:lnTo>
                    <a:pt x="543" y="166"/>
                  </a:lnTo>
                  <a:lnTo>
                    <a:pt x="536" y="173"/>
                  </a:lnTo>
                  <a:lnTo>
                    <a:pt x="521" y="166"/>
                  </a:lnTo>
                  <a:lnTo>
                    <a:pt x="517" y="161"/>
                  </a:lnTo>
                  <a:lnTo>
                    <a:pt x="497" y="159"/>
                  </a:lnTo>
                  <a:lnTo>
                    <a:pt x="496" y="153"/>
                  </a:lnTo>
                  <a:lnTo>
                    <a:pt x="487" y="162"/>
                  </a:lnTo>
                  <a:lnTo>
                    <a:pt x="513" y="166"/>
                  </a:lnTo>
                  <a:lnTo>
                    <a:pt x="515" y="171"/>
                  </a:lnTo>
                  <a:lnTo>
                    <a:pt x="536" y="180"/>
                  </a:lnTo>
                  <a:lnTo>
                    <a:pt x="543" y="179"/>
                  </a:lnTo>
                  <a:lnTo>
                    <a:pt x="547" y="174"/>
                  </a:lnTo>
                  <a:lnTo>
                    <a:pt x="553" y="176"/>
                  </a:lnTo>
                  <a:lnTo>
                    <a:pt x="569" y="174"/>
                  </a:lnTo>
                  <a:lnTo>
                    <a:pt x="584" y="200"/>
                  </a:lnTo>
                  <a:lnTo>
                    <a:pt x="573" y="196"/>
                  </a:lnTo>
                  <a:lnTo>
                    <a:pt x="571" y="204"/>
                  </a:lnTo>
                  <a:lnTo>
                    <a:pt x="340" y="242"/>
                  </a:lnTo>
                  <a:lnTo>
                    <a:pt x="150" y="261"/>
                  </a:lnTo>
                  <a:lnTo>
                    <a:pt x="0" y="280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49" name="Freeform 72">
              <a:extLst>
                <a:ext uri="{FF2B5EF4-FFF2-40B4-BE49-F238E27FC236}">
                  <a16:creationId xmlns:a16="http://schemas.microsoft.com/office/drawing/2014/main" id="{DAA61FEA-AEEF-4263-BE1E-93F701BC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4851" y="3646415"/>
              <a:ext cx="47619" cy="155596"/>
            </a:xfrm>
            <a:custGeom>
              <a:avLst/>
              <a:gdLst/>
              <a:ahLst/>
              <a:cxnLst>
                <a:cxn ang="0">
                  <a:pos x="1" y="45"/>
                </a:cxn>
                <a:cxn ang="0">
                  <a:pos x="0" y="68"/>
                </a:cxn>
                <a:cxn ang="0">
                  <a:pos x="7" y="79"/>
                </a:cxn>
                <a:cxn ang="0">
                  <a:pos x="11" y="52"/>
                </a:cxn>
                <a:cxn ang="0">
                  <a:pos x="24" y="37"/>
                </a:cxn>
                <a:cxn ang="0">
                  <a:pos x="32" y="0"/>
                </a:cxn>
                <a:cxn ang="0">
                  <a:pos x="14" y="8"/>
                </a:cxn>
                <a:cxn ang="0">
                  <a:pos x="1" y="45"/>
                </a:cxn>
              </a:cxnLst>
              <a:rect l="0" t="0" r="r" b="b"/>
              <a:pathLst>
                <a:path w="33" h="80">
                  <a:moveTo>
                    <a:pt x="1" y="45"/>
                  </a:moveTo>
                  <a:lnTo>
                    <a:pt x="0" y="68"/>
                  </a:lnTo>
                  <a:lnTo>
                    <a:pt x="7" y="79"/>
                  </a:lnTo>
                  <a:lnTo>
                    <a:pt x="11" y="52"/>
                  </a:lnTo>
                  <a:lnTo>
                    <a:pt x="24" y="37"/>
                  </a:lnTo>
                  <a:lnTo>
                    <a:pt x="32" y="0"/>
                  </a:lnTo>
                  <a:lnTo>
                    <a:pt x="14" y="8"/>
                  </a:lnTo>
                  <a:lnTo>
                    <a:pt x="1" y="45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50" name="Freeform 73">
              <a:extLst>
                <a:ext uri="{FF2B5EF4-FFF2-40B4-BE49-F238E27FC236}">
                  <a16:creationId xmlns:a16="http://schemas.microsoft.com/office/drawing/2014/main" id="{C75F7BAC-0C18-46E2-8332-65836B7A4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4" y="1758617"/>
              <a:ext cx="752380" cy="614447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2" y="133"/>
                </a:cxn>
                <a:cxn ang="0">
                  <a:pos x="21" y="139"/>
                </a:cxn>
                <a:cxn ang="0">
                  <a:pos x="10" y="154"/>
                </a:cxn>
                <a:cxn ang="0">
                  <a:pos x="13" y="162"/>
                </a:cxn>
                <a:cxn ang="0">
                  <a:pos x="4" y="183"/>
                </a:cxn>
                <a:cxn ang="0">
                  <a:pos x="0" y="187"/>
                </a:cxn>
                <a:cxn ang="0">
                  <a:pos x="36" y="211"/>
                </a:cxn>
                <a:cxn ang="0">
                  <a:pos x="61" y="254"/>
                </a:cxn>
                <a:cxn ang="0">
                  <a:pos x="181" y="288"/>
                </a:cxn>
                <a:cxn ang="0">
                  <a:pos x="446" y="315"/>
                </a:cxn>
                <a:cxn ang="0">
                  <a:pos x="153" y="0"/>
                </a:cxn>
                <a:cxn ang="0">
                  <a:pos x="150" y="6"/>
                </a:cxn>
                <a:cxn ang="0">
                  <a:pos x="153" y="21"/>
                </a:cxn>
                <a:cxn ang="0">
                  <a:pos x="162" y="31"/>
                </a:cxn>
                <a:cxn ang="0">
                  <a:pos x="147" y="40"/>
                </a:cxn>
                <a:cxn ang="0">
                  <a:pos x="150" y="46"/>
                </a:cxn>
                <a:cxn ang="0">
                  <a:pos x="156" y="82"/>
                </a:cxn>
                <a:cxn ang="0">
                  <a:pos x="153" y="86"/>
                </a:cxn>
                <a:cxn ang="0">
                  <a:pos x="144" y="109"/>
                </a:cxn>
                <a:cxn ang="0">
                  <a:pos x="137" y="114"/>
                </a:cxn>
                <a:cxn ang="0">
                  <a:pos x="130" y="139"/>
                </a:cxn>
                <a:cxn ang="0">
                  <a:pos x="108" y="148"/>
                </a:cxn>
                <a:cxn ang="0">
                  <a:pos x="98" y="144"/>
                </a:cxn>
                <a:cxn ang="0">
                  <a:pos x="92" y="148"/>
                </a:cxn>
                <a:cxn ang="0">
                  <a:pos x="94" y="139"/>
                </a:cxn>
                <a:cxn ang="0">
                  <a:pos x="84" y="134"/>
                </a:cxn>
                <a:cxn ang="0">
                  <a:pos x="97" y="130"/>
                </a:cxn>
                <a:cxn ang="0">
                  <a:pos x="107" y="141"/>
                </a:cxn>
                <a:cxn ang="0">
                  <a:pos x="112" y="132"/>
                </a:cxn>
                <a:cxn ang="0">
                  <a:pos x="124" y="127"/>
                </a:cxn>
                <a:cxn ang="0">
                  <a:pos x="118" y="112"/>
                </a:cxn>
                <a:cxn ang="0">
                  <a:pos x="125" y="99"/>
                </a:cxn>
                <a:cxn ang="0">
                  <a:pos x="134" y="82"/>
                </a:cxn>
                <a:cxn ang="0">
                  <a:pos x="123" y="96"/>
                </a:cxn>
                <a:cxn ang="0">
                  <a:pos x="100" y="111"/>
                </a:cxn>
                <a:cxn ang="0">
                  <a:pos x="92" y="121"/>
                </a:cxn>
                <a:cxn ang="0">
                  <a:pos x="108" y="99"/>
                </a:cxn>
                <a:cxn ang="0">
                  <a:pos x="127" y="89"/>
                </a:cxn>
                <a:cxn ang="0">
                  <a:pos x="130" y="75"/>
                </a:cxn>
                <a:cxn ang="0">
                  <a:pos x="124" y="66"/>
                </a:cxn>
                <a:cxn ang="0">
                  <a:pos x="118" y="67"/>
                </a:cxn>
                <a:cxn ang="0">
                  <a:pos x="107" y="59"/>
                </a:cxn>
                <a:cxn ang="0">
                  <a:pos x="21" y="15"/>
                </a:cxn>
              </a:cxnLst>
              <a:rect l="0" t="0" r="r" b="b"/>
              <a:pathLst>
                <a:path w="507" h="316">
                  <a:moveTo>
                    <a:pt x="10" y="53"/>
                  </a:moveTo>
                  <a:lnTo>
                    <a:pt x="18" y="69"/>
                  </a:lnTo>
                  <a:lnTo>
                    <a:pt x="15" y="88"/>
                  </a:lnTo>
                  <a:lnTo>
                    <a:pt x="13" y="104"/>
                  </a:lnTo>
                  <a:lnTo>
                    <a:pt x="19" y="111"/>
                  </a:lnTo>
                  <a:lnTo>
                    <a:pt x="12" y="133"/>
                  </a:lnTo>
                  <a:lnTo>
                    <a:pt x="21" y="130"/>
                  </a:lnTo>
                  <a:lnTo>
                    <a:pt x="34" y="139"/>
                  </a:lnTo>
                  <a:lnTo>
                    <a:pt x="21" y="139"/>
                  </a:lnTo>
                  <a:lnTo>
                    <a:pt x="13" y="138"/>
                  </a:lnTo>
                  <a:lnTo>
                    <a:pt x="10" y="147"/>
                  </a:lnTo>
                  <a:lnTo>
                    <a:pt x="10" y="154"/>
                  </a:lnTo>
                  <a:lnTo>
                    <a:pt x="22" y="155"/>
                  </a:lnTo>
                  <a:lnTo>
                    <a:pt x="23" y="160"/>
                  </a:lnTo>
                  <a:lnTo>
                    <a:pt x="13" y="162"/>
                  </a:lnTo>
                  <a:lnTo>
                    <a:pt x="17" y="172"/>
                  </a:lnTo>
                  <a:lnTo>
                    <a:pt x="10" y="183"/>
                  </a:lnTo>
                  <a:lnTo>
                    <a:pt x="4" y="183"/>
                  </a:lnTo>
                  <a:lnTo>
                    <a:pt x="10" y="164"/>
                  </a:lnTo>
                  <a:lnTo>
                    <a:pt x="8" y="162"/>
                  </a:lnTo>
                  <a:lnTo>
                    <a:pt x="0" y="187"/>
                  </a:lnTo>
                  <a:lnTo>
                    <a:pt x="12" y="192"/>
                  </a:lnTo>
                  <a:lnTo>
                    <a:pt x="34" y="203"/>
                  </a:lnTo>
                  <a:lnTo>
                    <a:pt x="36" y="211"/>
                  </a:lnTo>
                  <a:lnTo>
                    <a:pt x="46" y="211"/>
                  </a:lnTo>
                  <a:lnTo>
                    <a:pt x="65" y="243"/>
                  </a:lnTo>
                  <a:lnTo>
                    <a:pt x="61" y="254"/>
                  </a:lnTo>
                  <a:lnTo>
                    <a:pt x="90" y="273"/>
                  </a:lnTo>
                  <a:lnTo>
                    <a:pt x="143" y="273"/>
                  </a:lnTo>
                  <a:lnTo>
                    <a:pt x="181" y="288"/>
                  </a:lnTo>
                  <a:lnTo>
                    <a:pt x="197" y="285"/>
                  </a:lnTo>
                  <a:lnTo>
                    <a:pt x="313" y="286"/>
                  </a:lnTo>
                  <a:lnTo>
                    <a:pt x="446" y="315"/>
                  </a:lnTo>
                  <a:lnTo>
                    <a:pt x="449" y="279"/>
                  </a:lnTo>
                  <a:lnTo>
                    <a:pt x="506" y="79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3" y="5"/>
                  </a:lnTo>
                  <a:lnTo>
                    <a:pt x="150" y="6"/>
                  </a:lnTo>
                  <a:lnTo>
                    <a:pt x="153" y="12"/>
                  </a:lnTo>
                  <a:lnTo>
                    <a:pt x="151" y="16"/>
                  </a:lnTo>
                  <a:lnTo>
                    <a:pt x="153" y="21"/>
                  </a:lnTo>
                  <a:lnTo>
                    <a:pt x="156" y="20"/>
                  </a:lnTo>
                  <a:lnTo>
                    <a:pt x="164" y="23"/>
                  </a:lnTo>
                  <a:lnTo>
                    <a:pt x="162" y="31"/>
                  </a:lnTo>
                  <a:lnTo>
                    <a:pt x="163" y="34"/>
                  </a:lnTo>
                  <a:lnTo>
                    <a:pt x="155" y="46"/>
                  </a:lnTo>
                  <a:lnTo>
                    <a:pt x="147" y="40"/>
                  </a:lnTo>
                  <a:lnTo>
                    <a:pt x="145" y="42"/>
                  </a:lnTo>
                  <a:lnTo>
                    <a:pt x="146" y="46"/>
                  </a:lnTo>
                  <a:lnTo>
                    <a:pt x="150" y="46"/>
                  </a:lnTo>
                  <a:lnTo>
                    <a:pt x="156" y="60"/>
                  </a:lnTo>
                  <a:lnTo>
                    <a:pt x="154" y="75"/>
                  </a:lnTo>
                  <a:lnTo>
                    <a:pt x="156" y="82"/>
                  </a:lnTo>
                  <a:lnTo>
                    <a:pt x="162" y="82"/>
                  </a:lnTo>
                  <a:lnTo>
                    <a:pt x="159" y="85"/>
                  </a:lnTo>
                  <a:lnTo>
                    <a:pt x="153" y="86"/>
                  </a:lnTo>
                  <a:lnTo>
                    <a:pt x="145" y="98"/>
                  </a:lnTo>
                  <a:lnTo>
                    <a:pt x="145" y="102"/>
                  </a:lnTo>
                  <a:lnTo>
                    <a:pt x="144" y="109"/>
                  </a:lnTo>
                  <a:lnTo>
                    <a:pt x="140" y="109"/>
                  </a:lnTo>
                  <a:lnTo>
                    <a:pt x="143" y="112"/>
                  </a:lnTo>
                  <a:lnTo>
                    <a:pt x="137" y="114"/>
                  </a:lnTo>
                  <a:lnTo>
                    <a:pt x="137" y="132"/>
                  </a:lnTo>
                  <a:lnTo>
                    <a:pt x="128" y="134"/>
                  </a:lnTo>
                  <a:lnTo>
                    <a:pt x="130" y="139"/>
                  </a:lnTo>
                  <a:lnTo>
                    <a:pt x="123" y="133"/>
                  </a:lnTo>
                  <a:lnTo>
                    <a:pt x="123" y="136"/>
                  </a:lnTo>
                  <a:lnTo>
                    <a:pt x="108" y="148"/>
                  </a:lnTo>
                  <a:lnTo>
                    <a:pt x="104" y="147"/>
                  </a:lnTo>
                  <a:lnTo>
                    <a:pt x="100" y="142"/>
                  </a:lnTo>
                  <a:lnTo>
                    <a:pt x="98" y="144"/>
                  </a:lnTo>
                  <a:lnTo>
                    <a:pt x="97" y="142"/>
                  </a:lnTo>
                  <a:lnTo>
                    <a:pt x="93" y="148"/>
                  </a:lnTo>
                  <a:lnTo>
                    <a:pt x="92" y="148"/>
                  </a:lnTo>
                  <a:lnTo>
                    <a:pt x="92" y="142"/>
                  </a:lnTo>
                  <a:lnTo>
                    <a:pt x="88" y="143"/>
                  </a:lnTo>
                  <a:lnTo>
                    <a:pt x="94" y="139"/>
                  </a:lnTo>
                  <a:lnTo>
                    <a:pt x="86" y="139"/>
                  </a:lnTo>
                  <a:lnTo>
                    <a:pt x="92" y="135"/>
                  </a:lnTo>
                  <a:lnTo>
                    <a:pt x="84" y="134"/>
                  </a:lnTo>
                  <a:lnTo>
                    <a:pt x="89" y="131"/>
                  </a:lnTo>
                  <a:lnTo>
                    <a:pt x="95" y="134"/>
                  </a:lnTo>
                  <a:lnTo>
                    <a:pt x="97" y="130"/>
                  </a:lnTo>
                  <a:lnTo>
                    <a:pt x="108" y="126"/>
                  </a:lnTo>
                  <a:lnTo>
                    <a:pt x="102" y="135"/>
                  </a:lnTo>
                  <a:lnTo>
                    <a:pt x="107" y="141"/>
                  </a:lnTo>
                  <a:lnTo>
                    <a:pt x="108" y="131"/>
                  </a:lnTo>
                  <a:lnTo>
                    <a:pt x="118" y="126"/>
                  </a:lnTo>
                  <a:lnTo>
                    <a:pt x="112" y="132"/>
                  </a:lnTo>
                  <a:lnTo>
                    <a:pt x="118" y="135"/>
                  </a:lnTo>
                  <a:lnTo>
                    <a:pt x="118" y="131"/>
                  </a:lnTo>
                  <a:lnTo>
                    <a:pt x="124" y="127"/>
                  </a:lnTo>
                  <a:lnTo>
                    <a:pt x="128" y="119"/>
                  </a:lnTo>
                  <a:lnTo>
                    <a:pt x="127" y="112"/>
                  </a:lnTo>
                  <a:lnTo>
                    <a:pt x="118" y="112"/>
                  </a:lnTo>
                  <a:lnTo>
                    <a:pt x="122" y="105"/>
                  </a:lnTo>
                  <a:lnTo>
                    <a:pt x="125" y="111"/>
                  </a:lnTo>
                  <a:lnTo>
                    <a:pt x="125" y="99"/>
                  </a:lnTo>
                  <a:lnTo>
                    <a:pt x="138" y="99"/>
                  </a:lnTo>
                  <a:lnTo>
                    <a:pt x="139" y="89"/>
                  </a:lnTo>
                  <a:lnTo>
                    <a:pt x="134" y="82"/>
                  </a:lnTo>
                  <a:lnTo>
                    <a:pt x="134" y="93"/>
                  </a:lnTo>
                  <a:lnTo>
                    <a:pt x="130" y="90"/>
                  </a:lnTo>
                  <a:lnTo>
                    <a:pt x="123" y="96"/>
                  </a:lnTo>
                  <a:lnTo>
                    <a:pt x="117" y="102"/>
                  </a:lnTo>
                  <a:lnTo>
                    <a:pt x="110" y="104"/>
                  </a:lnTo>
                  <a:lnTo>
                    <a:pt x="100" y="111"/>
                  </a:lnTo>
                  <a:lnTo>
                    <a:pt x="89" y="118"/>
                  </a:lnTo>
                  <a:lnTo>
                    <a:pt x="107" y="120"/>
                  </a:lnTo>
                  <a:lnTo>
                    <a:pt x="92" y="121"/>
                  </a:lnTo>
                  <a:lnTo>
                    <a:pt x="85" y="120"/>
                  </a:lnTo>
                  <a:lnTo>
                    <a:pt x="98" y="104"/>
                  </a:lnTo>
                  <a:lnTo>
                    <a:pt x="108" y="99"/>
                  </a:lnTo>
                  <a:lnTo>
                    <a:pt x="118" y="88"/>
                  </a:lnTo>
                  <a:lnTo>
                    <a:pt x="122" y="94"/>
                  </a:lnTo>
                  <a:lnTo>
                    <a:pt x="127" y="89"/>
                  </a:lnTo>
                  <a:lnTo>
                    <a:pt x="136" y="76"/>
                  </a:lnTo>
                  <a:lnTo>
                    <a:pt x="131" y="69"/>
                  </a:lnTo>
                  <a:lnTo>
                    <a:pt x="130" y="75"/>
                  </a:lnTo>
                  <a:lnTo>
                    <a:pt x="125" y="75"/>
                  </a:lnTo>
                  <a:lnTo>
                    <a:pt x="130" y="66"/>
                  </a:lnTo>
                  <a:lnTo>
                    <a:pt x="124" y="66"/>
                  </a:lnTo>
                  <a:lnTo>
                    <a:pt x="123" y="73"/>
                  </a:lnTo>
                  <a:lnTo>
                    <a:pt x="121" y="75"/>
                  </a:lnTo>
                  <a:lnTo>
                    <a:pt x="118" y="67"/>
                  </a:lnTo>
                  <a:lnTo>
                    <a:pt x="116" y="66"/>
                  </a:lnTo>
                  <a:lnTo>
                    <a:pt x="113" y="69"/>
                  </a:lnTo>
                  <a:lnTo>
                    <a:pt x="107" y="59"/>
                  </a:lnTo>
                  <a:lnTo>
                    <a:pt x="95" y="59"/>
                  </a:lnTo>
                  <a:lnTo>
                    <a:pt x="52" y="39"/>
                  </a:lnTo>
                  <a:lnTo>
                    <a:pt x="21" y="15"/>
                  </a:lnTo>
                  <a:lnTo>
                    <a:pt x="10" y="31"/>
                  </a:lnTo>
                  <a:lnTo>
                    <a:pt x="10" y="53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51" name="Freeform 74">
              <a:extLst>
                <a:ext uri="{FF2B5EF4-FFF2-40B4-BE49-F238E27FC236}">
                  <a16:creationId xmlns:a16="http://schemas.microsoft.com/office/drawing/2014/main" id="{6D925EA0-070F-4962-9C42-51A8F8B9E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717" y="1791960"/>
              <a:ext cx="33333" cy="4921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0" y="0"/>
                </a:cxn>
                <a:cxn ang="0">
                  <a:pos x="23" y="10"/>
                </a:cxn>
                <a:cxn ang="0">
                  <a:pos x="20" y="24"/>
                </a:cxn>
                <a:cxn ang="0">
                  <a:pos x="0" y="9"/>
                </a:cxn>
              </a:cxnLst>
              <a:rect l="0" t="0" r="r" b="b"/>
              <a:pathLst>
                <a:path w="24" h="25">
                  <a:moveTo>
                    <a:pt x="0" y="9"/>
                  </a:moveTo>
                  <a:lnTo>
                    <a:pt x="20" y="0"/>
                  </a:lnTo>
                  <a:lnTo>
                    <a:pt x="23" y="10"/>
                  </a:lnTo>
                  <a:lnTo>
                    <a:pt x="20" y="24"/>
                  </a:lnTo>
                  <a:lnTo>
                    <a:pt x="0" y="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52" name="Freeform 75">
              <a:extLst>
                <a:ext uri="{FF2B5EF4-FFF2-40B4-BE49-F238E27FC236}">
                  <a16:creationId xmlns:a16="http://schemas.microsoft.com/office/drawing/2014/main" id="{7484A042-8D77-43D9-89E0-EFC9BF9C5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526" y="1855468"/>
              <a:ext cx="26985" cy="6668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" y="0"/>
                </a:cxn>
                <a:cxn ang="0">
                  <a:pos x="17" y="3"/>
                </a:cxn>
                <a:cxn ang="0">
                  <a:pos x="12" y="33"/>
                </a:cxn>
                <a:cxn ang="0">
                  <a:pos x="0" y="9"/>
                </a:cxn>
              </a:cxnLst>
              <a:rect l="0" t="0" r="r" b="b"/>
              <a:pathLst>
                <a:path w="18" h="34">
                  <a:moveTo>
                    <a:pt x="0" y="9"/>
                  </a:moveTo>
                  <a:lnTo>
                    <a:pt x="10" y="0"/>
                  </a:lnTo>
                  <a:lnTo>
                    <a:pt x="17" y="3"/>
                  </a:lnTo>
                  <a:lnTo>
                    <a:pt x="12" y="33"/>
                  </a:lnTo>
                  <a:lnTo>
                    <a:pt x="0" y="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53" name="Freeform 76">
              <a:extLst>
                <a:ext uri="{FF2B5EF4-FFF2-40B4-BE49-F238E27FC236}">
                  <a16:creationId xmlns:a16="http://schemas.microsoft.com/office/drawing/2014/main" id="{7A20B671-A7C7-492D-86A5-ACD9F3595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234" y="3351099"/>
              <a:ext cx="509522" cy="555701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12" y="236"/>
                </a:cxn>
                <a:cxn ang="0">
                  <a:pos x="28" y="249"/>
                </a:cxn>
                <a:cxn ang="0">
                  <a:pos x="55" y="264"/>
                </a:cxn>
                <a:cxn ang="0">
                  <a:pos x="77" y="285"/>
                </a:cxn>
                <a:cxn ang="0">
                  <a:pos x="105" y="273"/>
                </a:cxn>
                <a:cxn ang="0">
                  <a:pos x="114" y="280"/>
                </a:cxn>
                <a:cxn ang="0">
                  <a:pos x="131" y="274"/>
                </a:cxn>
                <a:cxn ang="0">
                  <a:pos x="141" y="262"/>
                </a:cxn>
                <a:cxn ang="0">
                  <a:pos x="170" y="256"/>
                </a:cxn>
                <a:cxn ang="0">
                  <a:pos x="185" y="239"/>
                </a:cxn>
                <a:cxn ang="0">
                  <a:pos x="178" y="236"/>
                </a:cxn>
                <a:cxn ang="0">
                  <a:pos x="206" y="183"/>
                </a:cxn>
                <a:cxn ang="0">
                  <a:pos x="213" y="157"/>
                </a:cxn>
                <a:cxn ang="0">
                  <a:pos x="239" y="168"/>
                </a:cxn>
                <a:cxn ang="0">
                  <a:pos x="251" y="136"/>
                </a:cxn>
                <a:cxn ang="0">
                  <a:pos x="266" y="134"/>
                </a:cxn>
                <a:cxn ang="0">
                  <a:pos x="286" y="104"/>
                </a:cxn>
                <a:cxn ang="0">
                  <a:pos x="293" y="73"/>
                </a:cxn>
                <a:cxn ang="0">
                  <a:pos x="333" y="92"/>
                </a:cxn>
                <a:cxn ang="0">
                  <a:pos x="342" y="77"/>
                </a:cxn>
                <a:cxn ang="0">
                  <a:pos x="330" y="63"/>
                </a:cxn>
                <a:cxn ang="0">
                  <a:pos x="310" y="57"/>
                </a:cxn>
                <a:cxn ang="0">
                  <a:pos x="288" y="59"/>
                </a:cxn>
                <a:cxn ang="0">
                  <a:pos x="281" y="70"/>
                </a:cxn>
                <a:cxn ang="0">
                  <a:pos x="239" y="80"/>
                </a:cxn>
                <a:cxn ang="0">
                  <a:pos x="213" y="106"/>
                </a:cxn>
                <a:cxn ang="0">
                  <a:pos x="205" y="63"/>
                </a:cxn>
                <a:cxn ang="0">
                  <a:pos x="130" y="75"/>
                </a:cxn>
                <a:cxn ang="0">
                  <a:pos x="116" y="0"/>
                </a:cxn>
                <a:cxn ang="0">
                  <a:pos x="106" y="7"/>
                </a:cxn>
                <a:cxn ang="0">
                  <a:pos x="113" y="20"/>
                </a:cxn>
                <a:cxn ang="0">
                  <a:pos x="103" y="87"/>
                </a:cxn>
                <a:cxn ang="0">
                  <a:pos x="90" y="101"/>
                </a:cxn>
                <a:cxn ang="0">
                  <a:pos x="49" y="127"/>
                </a:cxn>
                <a:cxn ang="0">
                  <a:pos x="42" y="155"/>
                </a:cxn>
                <a:cxn ang="0">
                  <a:pos x="28" y="147"/>
                </a:cxn>
                <a:cxn ang="0">
                  <a:pos x="23" y="181"/>
                </a:cxn>
                <a:cxn ang="0">
                  <a:pos x="0" y="198"/>
                </a:cxn>
              </a:cxnLst>
              <a:rect l="0" t="0" r="r" b="b"/>
              <a:pathLst>
                <a:path w="343" h="286">
                  <a:moveTo>
                    <a:pt x="0" y="198"/>
                  </a:moveTo>
                  <a:lnTo>
                    <a:pt x="12" y="236"/>
                  </a:lnTo>
                  <a:lnTo>
                    <a:pt x="28" y="249"/>
                  </a:lnTo>
                  <a:lnTo>
                    <a:pt x="55" y="264"/>
                  </a:lnTo>
                  <a:lnTo>
                    <a:pt x="77" y="285"/>
                  </a:lnTo>
                  <a:lnTo>
                    <a:pt x="105" y="273"/>
                  </a:lnTo>
                  <a:lnTo>
                    <a:pt x="114" y="280"/>
                  </a:lnTo>
                  <a:lnTo>
                    <a:pt x="131" y="274"/>
                  </a:lnTo>
                  <a:lnTo>
                    <a:pt x="141" y="262"/>
                  </a:lnTo>
                  <a:lnTo>
                    <a:pt x="170" y="256"/>
                  </a:lnTo>
                  <a:lnTo>
                    <a:pt x="185" y="239"/>
                  </a:lnTo>
                  <a:lnTo>
                    <a:pt x="178" y="236"/>
                  </a:lnTo>
                  <a:lnTo>
                    <a:pt x="206" y="183"/>
                  </a:lnTo>
                  <a:lnTo>
                    <a:pt x="213" y="157"/>
                  </a:lnTo>
                  <a:lnTo>
                    <a:pt x="239" y="168"/>
                  </a:lnTo>
                  <a:lnTo>
                    <a:pt x="251" y="136"/>
                  </a:lnTo>
                  <a:lnTo>
                    <a:pt x="266" y="134"/>
                  </a:lnTo>
                  <a:lnTo>
                    <a:pt x="286" y="104"/>
                  </a:lnTo>
                  <a:lnTo>
                    <a:pt x="293" y="73"/>
                  </a:lnTo>
                  <a:lnTo>
                    <a:pt x="333" y="92"/>
                  </a:lnTo>
                  <a:lnTo>
                    <a:pt x="342" y="77"/>
                  </a:lnTo>
                  <a:lnTo>
                    <a:pt x="330" y="63"/>
                  </a:lnTo>
                  <a:lnTo>
                    <a:pt x="310" y="57"/>
                  </a:lnTo>
                  <a:lnTo>
                    <a:pt x="288" y="59"/>
                  </a:lnTo>
                  <a:lnTo>
                    <a:pt x="281" y="70"/>
                  </a:lnTo>
                  <a:lnTo>
                    <a:pt x="239" y="80"/>
                  </a:lnTo>
                  <a:lnTo>
                    <a:pt x="213" y="106"/>
                  </a:lnTo>
                  <a:lnTo>
                    <a:pt x="205" y="63"/>
                  </a:lnTo>
                  <a:lnTo>
                    <a:pt x="130" y="75"/>
                  </a:lnTo>
                  <a:lnTo>
                    <a:pt x="116" y="0"/>
                  </a:lnTo>
                  <a:lnTo>
                    <a:pt x="106" y="7"/>
                  </a:lnTo>
                  <a:lnTo>
                    <a:pt x="113" y="20"/>
                  </a:lnTo>
                  <a:lnTo>
                    <a:pt x="103" y="87"/>
                  </a:lnTo>
                  <a:lnTo>
                    <a:pt x="90" y="101"/>
                  </a:lnTo>
                  <a:lnTo>
                    <a:pt x="49" y="127"/>
                  </a:lnTo>
                  <a:lnTo>
                    <a:pt x="42" y="155"/>
                  </a:lnTo>
                  <a:lnTo>
                    <a:pt x="28" y="147"/>
                  </a:lnTo>
                  <a:lnTo>
                    <a:pt x="23" y="181"/>
                  </a:lnTo>
                  <a:lnTo>
                    <a:pt x="0" y="198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54" name="Freeform 77">
              <a:extLst>
                <a:ext uri="{FF2B5EF4-FFF2-40B4-BE49-F238E27FC236}">
                  <a16:creationId xmlns:a16="http://schemas.microsoft.com/office/drawing/2014/main" id="{BC21D7A5-81A7-461E-9F4B-940C80CC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458" y="2479441"/>
              <a:ext cx="601586" cy="703360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2" y="137"/>
                </a:cxn>
                <a:cxn ang="0">
                  <a:pos x="12" y="180"/>
                </a:cxn>
                <a:cxn ang="0">
                  <a:pos x="60" y="205"/>
                </a:cxn>
                <a:cxn ang="0">
                  <a:pos x="78" y="224"/>
                </a:cxn>
                <a:cxn ang="0">
                  <a:pos x="109" y="239"/>
                </a:cxn>
                <a:cxn ang="0">
                  <a:pos x="117" y="250"/>
                </a:cxn>
                <a:cxn ang="0">
                  <a:pos x="125" y="279"/>
                </a:cxn>
                <a:cxn ang="0">
                  <a:pos x="130" y="319"/>
                </a:cxn>
                <a:cxn ang="0">
                  <a:pos x="168" y="360"/>
                </a:cxn>
                <a:cxn ang="0">
                  <a:pos x="365" y="347"/>
                </a:cxn>
                <a:cxn ang="0">
                  <a:pos x="356" y="293"/>
                </a:cxn>
                <a:cxn ang="0">
                  <a:pos x="362" y="233"/>
                </a:cxn>
                <a:cxn ang="0">
                  <a:pos x="376" y="208"/>
                </a:cxn>
                <a:cxn ang="0">
                  <a:pos x="374" y="185"/>
                </a:cxn>
                <a:cxn ang="0">
                  <a:pos x="400" y="133"/>
                </a:cxn>
                <a:cxn ang="0">
                  <a:pos x="404" y="120"/>
                </a:cxn>
                <a:cxn ang="0">
                  <a:pos x="397" y="115"/>
                </a:cxn>
                <a:cxn ang="0">
                  <a:pos x="385" y="128"/>
                </a:cxn>
                <a:cxn ang="0">
                  <a:pos x="379" y="156"/>
                </a:cxn>
                <a:cxn ang="0">
                  <a:pos x="362" y="159"/>
                </a:cxn>
                <a:cxn ang="0">
                  <a:pos x="353" y="173"/>
                </a:cxn>
                <a:cxn ang="0">
                  <a:pos x="337" y="184"/>
                </a:cxn>
                <a:cxn ang="0">
                  <a:pos x="338" y="167"/>
                </a:cxn>
                <a:cxn ang="0">
                  <a:pos x="348" y="150"/>
                </a:cxn>
                <a:cxn ang="0">
                  <a:pos x="359" y="142"/>
                </a:cxn>
                <a:cxn ang="0">
                  <a:pos x="362" y="137"/>
                </a:cxn>
                <a:cxn ang="0">
                  <a:pos x="342" y="87"/>
                </a:cxn>
                <a:cxn ang="0">
                  <a:pos x="324" y="83"/>
                </a:cxn>
                <a:cxn ang="0">
                  <a:pos x="318" y="72"/>
                </a:cxn>
                <a:cxn ang="0">
                  <a:pos x="282" y="67"/>
                </a:cxn>
                <a:cxn ang="0">
                  <a:pos x="199" y="47"/>
                </a:cxn>
                <a:cxn ang="0">
                  <a:pos x="165" y="29"/>
                </a:cxn>
                <a:cxn ang="0">
                  <a:pos x="146" y="22"/>
                </a:cxn>
                <a:cxn ang="0">
                  <a:pos x="133" y="29"/>
                </a:cxn>
                <a:cxn ang="0">
                  <a:pos x="130" y="27"/>
                </a:cxn>
                <a:cxn ang="0">
                  <a:pos x="134" y="22"/>
                </a:cxn>
                <a:cxn ang="0">
                  <a:pos x="134" y="13"/>
                </a:cxn>
                <a:cxn ang="0">
                  <a:pos x="140" y="7"/>
                </a:cxn>
                <a:cxn ang="0">
                  <a:pos x="141" y="1"/>
                </a:cxn>
                <a:cxn ang="0">
                  <a:pos x="134" y="0"/>
                </a:cxn>
                <a:cxn ang="0">
                  <a:pos x="87" y="16"/>
                </a:cxn>
                <a:cxn ang="0">
                  <a:pos x="69" y="22"/>
                </a:cxn>
                <a:cxn ang="0">
                  <a:pos x="64" y="25"/>
                </a:cxn>
                <a:cxn ang="0">
                  <a:pos x="50" y="17"/>
                </a:cxn>
                <a:cxn ang="0">
                  <a:pos x="49" y="22"/>
                </a:cxn>
                <a:cxn ang="0">
                  <a:pos x="48" y="17"/>
                </a:cxn>
                <a:cxn ang="0">
                  <a:pos x="41" y="25"/>
                </a:cxn>
                <a:cxn ang="0">
                  <a:pos x="43" y="65"/>
                </a:cxn>
                <a:cxn ang="0">
                  <a:pos x="0" y="109"/>
                </a:cxn>
              </a:cxnLst>
              <a:rect l="0" t="0" r="r" b="b"/>
              <a:pathLst>
                <a:path w="405" h="361">
                  <a:moveTo>
                    <a:pt x="0" y="109"/>
                  </a:moveTo>
                  <a:lnTo>
                    <a:pt x="12" y="137"/>
                  </a:lnTo>
                  <a:lnTo>
                    <a:pt x="12" y="180"/>
                  </a:lnTo>
                  <a:lnTo>
                    <a:pt x="60" y="205"/>
                  </a:lnTo>
                  <a:lnTo>
                    <a:pt x="78" y="224"/>
                  </a:lnTo>
                  <a:lnTo>
                    <a:pt x="109" y="239"/>
                  </a:lnTo>
                  <a:lnTo>
                    <a:pt x="117" y="250"/>
                  </a:lnTo>
                  <a:lnTo>
                    <a:pt x="125" y="279"/>
                  </a:lnTo>
                  <a:lnTo>
                    <a:pt x="130" y="319"/>
                  </a:lnTo>
                  <a:lnTo>
                    <a:pt x="168" y="360"/>
                  </a:lnTo>
                  <a:lnTo>
                    <a:pt x="365" y="347"/>
                  </a:lnTo>
                  <a:lnTo>
                    <a:pt x="356" y="293"/>
                  </a:lnTo>
                  <a:lnTo>
                    <a:pt x="362" y="233"/>
                  </a:lnTo>
                  <a:lnTo>
                    <a:pt x="376" y="208"/>
                  </a:lnTo>
                  <a:lnTo>
                    <a:pt x="374" y="185"/>
                  </a:lnTo>
                  <a:lnTo>
                    <a:pt x="400" y="133"/>
                  </a:lnTo>
                  <a:lnTo>
                    <a:pt x="404" y="120"/>
                  </a:lnTo>
                  <a:lnTo>
                    <a:pt x="397" y="115"/>
                  </a:lnTo>
                  <a:lnTo>
                    <a:pt x="385" y="128"/>
                  </a:lnTo>
                  <a:lnTo>
                    <a:pt x="379" y="156"/>
                  </a:lnTo>
                  <a:lnTo>
                    <a:pt x="362" y="159"/>
                  </a:lnTo>
                  <a:lnTo>
                    <a:pt x="353" y="173"/>
                  </a:lnTo>
                  <a:lnTo>
                    <a:pt x="337" y="184"/>
                  </a:lnTo>
                  <a:lnTo>
                    <a:pt x="338" y="167"/>
                  </a:lnTo>
                  <a:lnTo>
                    <a:pt x="348" y="150"/>
                  </a:lnTo>
                  <a:lnTo>
                    <a:pt x="359" y="142"/>
                  </a:lnTo>
                  <a:lnTo>
                    <a:pt x="362" y="137"/>
                  </a:lnTo>
                  <a:lnTo>
                    <a:pt x="342" y="87"/>
                  </a:lnTo>
                  <a:lnTo>
                    <a:pt x="324" y="83"/>
                  </a:lnTo>
                  <a:lnTo>
                    <a:pt x="318" y="72"/>
                  </a:lnTo>
                  <a:lnTo>
                    <a:pt x="282" y="67"/>
                  </a:lnTo>
                  <a:lnTo>
                    <a:pt x="199" y="47"/>
                  </a:lnTo>
                  <a:lnTo>
                    <a:pt x="165" y="29"/>
                  </a:lnTo>
                  <a:lnTo>
                    <a:pt x="146" y="22"/>
                  </a:lnTo>
                  <a:lnTo>
                    <a:pt x="133" y="29"/>
                  </a:lnTo>
                  <a:lnTo>
                    <a:pt x="130" y="27"/>
                  </a:lnTo>
                  <a:lnTo>
                    <a:pt x="134" y="22"/>
                  </a:lnTo>
                  <a:lnTo>
                    <a:pt x="134" y="13"/>
                  </a:lnTo>
                  <a:lnTo>
                    <a:pt x="140" y="7"/>
                  </a:lnTo>
                  <a:lnTo>
                    <a:pt x="141" y="1"/>
                  </a:lnTo>
                  <a:lnTo>
                    <a:pt x="134" y="0"/>
                  </a:lnTo>
                  <a:lnTo>
                    <a:pt x="87" y="16"/>
                  </a:lnTo>
                  <a:lnTo>
                    <a:pt x="69" y="22"/>
                  </a:lnTo>
                  <a:lnTo>
                    <a:pt x="64" y="25"/>
                  </a:lnTo>
                  <a:lnTo>
                    <a:pt x="50" y="17"/>
                  </a:lnTo>
                  <a:lnTo>
                    <a:pt x="49" y="22"/>
                  </a:lnTo>
                  <a:lnTo>
                    <a:pt x="48" y="17"/>
                  </a:lnTo>
                  <a:lnTo>
                    <a:pt x="41" y="25"/>
                  </a:lnTo>
                  <a:lnTo>
                    <a:pt x="43" y="65"/>
                  </a:lnTo>
                  <a:lnTo>
                    <a:pt x="0" y="109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  <p:sp>
          <p:nvSpPr>
            <p:cNvPr id="155" name="Freeform 78">
              <a:extLst>
                <a:ext uri="{FF2B5EF4-FFF2-40B4-BE49-F238E27FC236}">
                  <a16:creationId xmlns:a16="http://schemas.microsoft.com/office/drawing/2014/main" id="{9FD90D7A-98EC-4FE8-A02D-0CBAC10B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159" y="2655678"/>
              <a:ext cx="792063" cy="731938"/>
            </a:xfrm>
            <a:custGeom>
              <a:avLst/>
              <a:gdLst/>
              <a:ahLst/>
              <a:cxnLst>
                <a:cxn ang="0">
                  <a:pos x="0" y="321"/>
                </a:cxn>
                <a:cxn ang="0">
                  <a:pos x="14" y="241"/>
                </a:cxn>
                <a:cxn ang="0">
                  <a:pos x="52" y="40"/>
                </a:cxn>
                <a:cxn ang="0">
                  <a:pos x="61" y="0"/>
                </a:cxn>
                <a:cxn ang="0">
                  <a:pos x="272" y="26"/>
                </a:cxn>
                <a:cxn ang="0">
                  <a:pos x="532" y="50"/>
                </a:cxn>
                <a:cxn ang="0">
                  <a:pos x="512" y="213"/>
                </a:cxn>
                <a:cxn ang="0">
                  <a:pos x="496" y="375"/>
                </a:cxn>
                <a:cxn ang="0">
                  <a:pos x="138" y="340"/>
                </a:cxn>
                <a:cxn ang="0">
                  <a:pos x="0" y="321"/>
                </a:cxn>
              </a:cxnLst>
              <a:rect l="0" t="0" r="r" b="b"/>
              <a:pathLst>
                <a:path w="533" h="376">
                  <a:moveTo>
                    <a:pt x="0" y="321"/>
                  </a:moveTo>
                  <a:lnTo>
                    <a:pt x="14" y="241"/>
                  </a:lnTo>
                  <a:lnTo>
                    <a:pt x="52" y="40"/>
                  </a:lnTo>
                  <a:lnTo>
                    <a:pt x="61" y="0"/>
                  </a:lnTo>
                  <a:lnTo>
                    <a:pt x="272" y="26"/>
                  </a:lnTo>
                  <a:lnTo>
                    <a:pt x="532" y="50"/>
                  </a:lnTo>
                  <a:lnTo>
                    <a:pt x="512" y="213"/>
                  </a:lnTo>
                  <a:lnTo>
                    <a:pt x="496" y="375"/>
                  </a:lnTo>
                  <a:lnTo>
                    <a:pt x="138" y="340"/>
                  </a:lnTo>
                  <a:lnTo>
                    <a:pt x="0" y="321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ndeDaxPowerPoint"/>
                <a:ea typeface="+mn-ea"/>
                <a:cs typeface="+mn-cs"/>
              </a:endParaRPr>
            </a:p>
          </p:txBody>
        </p:sp>
      </p:grpSp>
      <p:sp>
        <p:nvSpPr>
          <p:cNvPr id="12291" name="Title 1">
            <a:extLst>
              <a:ext uri="{FF2B5EF4-FFF2-40B4-BE49-F238E27FC236}">
                <a16:creationId xmlns:a16="http://schemas.microsoft.com/office/drawing/2014/main" id="{03A303E6-D833-465E-B3EB-EAF5E944B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005591"/>
                </a:solidFill>
              </a:rPr>
              <a:t>Electronics Locations</a:t>
            </a: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293" name="Slide Number Placeholder 5">
            <a:extLst>
              <a:ext uri="{FF2B5EF4-FFF2-40B4-BE49-F238E27FC236}">
                <a16:creationId xmlns:a16="http://schemas.microsoft.com/office/drawing/2014/main" id="{FB739246-F406-4EF4-B7D0-16BC181C740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9710738" y="6453188"/>
            <a:ext cx="2481262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D8774F-86B9-4CA8-A64C-6B9EBBCA1830}" type="slidenum"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deDaxPowerPoint" pitchFamily="34" charset="0"/>
              <a:ea typeface="+mn-ea"/>
              <a:cs typeface="+mn-cs"/>
            </a:endParaRPr>
          </a:p>
        </p:txBody>
      </p:sp>
      <p:sp>
        <p:nvSpPr>
          <p:cNvPr id="12294" name="TextBox 65">
            <a:extLst>
              <a:ext uri="{FF2B5EF4-FFF2-40B4-BE49-F238E27FC236}">
                <a16:creationId xmlns:a16="http://schemas.microsoft.com/office/drawing/2014/main" id="{FA3361F1-D800-4888-A9CB-B81EED10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587" y="4165600"/>
            <a:ext cx="1676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Office – Headquarters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Hampton, NJ </a:t>
            </a:r>
            <a:r>
              <a:rPr kumimoji="0" lang="en-US" altLang="en-US" sz="8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(Jan 2021</a:t>
            </a:r>
            <a:r>
              <a:rPr kumimoji="0" lang="en-US" altLang="en-US" sz="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12295" name="TextBox 67">
            <a:extLst>
              <a:ext uri="{FF2B5EF4-FFF2-40B4-BE49-F238E27FC236}">
                <a16:creationId xmlns:a16="http://schemas.microsoft.com/office/drawing/2014/main" id="{FA3AF11B-C6AC-4C7C-BDDC-072DD35EA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8" y="1814513"/>
            <a:ext cx="11414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ESG Plant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Medford, OR</a:t>
            </a:r>
          </a:p>
        </p:txBody>
      </p:sp>
      <p:sp>
        <p:nvSpPr>
          <p:cNvPr id="12296" name="TextBox 69">
            <a:extLst>
              <a:ext uri="{FF2B5EF4-FFF2-40B4-BE49-F238E27FC236}">
                <a16:creationId xmlns:a16="http://schemas.microsoft.com/office/drawing/2014/main" id="{935F7865-2038-4737-9F47-9180B6EDC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064" y="5280025"/>
            <a:ext cx="11049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ESG Plant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Phoenix, AZ</a:t>
            </a:r>
          </a:p>
        </p:txBody>
      </p:sp>
      <p:sp>
        <p:nvSpPr>
          <p:cNvPr id="12298" name="TextBox 79">
            <a:extLst>
              <a:ext uri="{FF2B5EF4-FFF2-40B4-BE49-F238E27FC236}">
                <a16:creationId xmlns:a16="http://schemas.microsoft.com/office/drawing/2014/main" id="{CC9ACC82-3177-454B-A329-82CFBD6D0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440" y="4170363"/>
            <a:ext cx="1127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ESG Plant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Kingman, AZ</a:t>
            </a:r>
          </a:p>
        </p:txBody>
      </p:sp>
      <p:sp>
        <p:nvSpPr>
          <p:cNvPr id="12299" name="TextBox 160">
            <a:extLst>
              <a:ext uri="{FF2B5EF4-FFF2-40B4-BE49-F238E27FC236}">
                <a16:creationId xmlns:a16="http://schemas.microsoft.com/office/drawing/2014/main" id="{B53412E1-1584-43D6-864A-352DED74A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110" y="5364750"/>
            <a:ext cx="1206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ESG Plant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RTP, NC</a:t>
            </a:r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00A6D6">
                  <a:lumMod val="50000"/>
                </a:srgbClr>
              </a:solidFill>
              <a:effectLst/>
              <a:uLnTx/>
              <a:uFillTx/>
              <a:latin typeface="LindeDaxPowerPoint" pitchFamily="34" charset="0"/>
              <a:ea typeface="+mn-ea"/>
              <a:cs typeface="+mn-cs"/>
            </a:endParaRPr>
          </a:p>
        </p:txBody>
      </p:sp>
      <p:sp>
        <p:nvSpPr>
          <p:cNvPr id="12300" name="TextBox 10">
            <a:extLst>
              <a:ext uri="{FF2B5EF4-FFF2-40B4-BE49-F238E27FC236}">
                <a16:creationId xmlns:a16="http://schemas.microsoft.com/office/drawing/2014/main" id="{02AF38C2-E953-4C6D-A56D-E2462D0A9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75" y="2260601"/>
            <a:ext cx="1598612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B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11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F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3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Separation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F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2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Synthesis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Si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2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H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6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Purification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CO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2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Purification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Corrosives Distillation</a:t>
            </a:r>
          </a:p>
        </p:txBody>
      </p:sp>
      <p:cxnSp>
        <p:nvCxnSpPr>
          <p:cNvPr id="12301" name="Straight Arrow Connector 7">
            <a:extLst>
              <a:ext uri="{FF2B5EF4-FFF2-40B4-BE49-F238E27FC236}">
                <a16:creationId xmlns:a16="http://schemas.microsoft.com/office/drawing/2014/main" id="{28B672C9-3FB4-4F72-8209-43CE53BE77E7}"/>
              </a:ext>
            </a:extLst>
          </p:cNvPr>
          <p:cNvCxnSpPr>
            <a:cxnSpLocks noChangeShapeType="1"/>
            <a:stCxn id="12295" idx="3"/>
          </p:cNvCxnSpPr>
          <p:nvPr/>
        </p:nvCxnSpPr>
        <p:spPr bwMode="auto">
          <a:xfrm>
            <a:off x="1921351" y="2046288"/>
            <a:ext cx="694139" cy="411162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Straight Arrow Connector 159">
            <a:extLst>
              <a:ext uri="{FF2B5EF4-FFF2-40B4-BE49-F238E27FC236}">
                <a16:creationId xmlns:a16="http://schemas.microsoft.com/office/drawing/2014/main" id="{EFDCEF26-9D62-4AD4-8A9E-6C93C023774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86840" y="4216401"/>
            <a:ext cx="1374775" cy="93663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5" name="TextBox 161">
            <a:extLst>
              <a:ext uri="{FF2B5EF4-FFF2-40B4-BE49-F238E27FC236}">
                <a16:creationId xmlns:a16="http://schemas.microsoft.com/office/drawing/2014/main" id="{2A983C8E-A6CE-41DC-B460-CD43FDC34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14" y="4591051"/>
            <a:ext cx="14478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Arsine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Phosphine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NH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3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Iso’s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2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O Tube Trailers</a:t>
            </a:r>
          </a:p>
        </p:txBody>
      </p:sp>
      <p:sp>
        <p:nvSpPr>
          <p:cNvPr id="12306" name="TextBox 163">
            <a:extLst>
              <a:ext uri="{FF2B5EF4-FFF2-40B4-BE49-F238E27FC236}">
                <a16:creationId xmlns:a16="http://schemas.microsoft.com/office/drawing/2014/main" id="{57886FDD-22D6-46B0-8120-34EB2A0CE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6414" y="5707063"/>
            <a:ext cx="14478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HCl Transfill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NH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3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Distillation</a:t>
            </a:r>
          </a:p>
        </p:txBody>
      </p:sp>
      <p:cxnSp>
        <p:nvCxnSpPr>
          <p:cNvPr id="12307" name="Straight Arrow Connector 165">
            <a:extLst>
              <a:ext uri="{FF2B5EF4-FFF2-40B4-BE49-F238E27FC236}">
                <a16:creationId xmlns:a16="http://schemas.microsoft.com/office/drawing/2014/main" id="{18124CED-6718-4DBD-B1D1-3F3E5FD6906D}"/>
              </a:ext>
            </a:extLst>
          </p:cNvPr>
          <p:cNvCxnSpPr>
            <a:cxnSpLocks/>
          </p:cNvCxnSpPr>
          <p:nvPr/>
        </p:nvCxnSpPr>
        <p:spPr bwMode="auto">
          <a:xfrm flipV="1">
            <a:off x="2961565" y="4578350"/>
            <a:ext cx="460375" cy="679450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12" name="TextBox 171">
            <a:extLst>
              <a:ext uri="{FF2B5EF4-FFF2-40B4-BE49-F238E27FC236}">
                <a16:creationId xmlns:a16="http://schemas.microsoft.com/office/drawing/2014/main" id="{96C47BDB-75A9-4129-9C58-317991A80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449" y="4602163"/>
            <a:ext cx="1447800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Leadership Team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Customer Service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Logistics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SHEQ</a:t>
            </a:r>
          </a:p>
        </p:txBody>
      </p:sp>
      <p:sp>
        <p:nvSpPr>
          <p:cNvPr id="12313" name="TextBox 172">
            <a:extLst>
              <a:ext uri="{FF2B5EF4-FFF2-40B4-BE49-F238E27FC236}">
                <a16:creationId xmlns:a16="http://schemas.microsoft.com/office/drawing/2014/main" id="{535374C3-0896-4D2C-AF60-BC87FFBD7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686" y="5779088"/>
            <a:ext cx="15716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D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2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Synthesis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2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O Distillation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Metallic Hydride Mixes</a:t>
            </a:r>
          </a:p>
        </p:txBody>
      </p:sp>
      <p:sp>
        <p:nvSpPr>
          <p:cNvPr id="12314" name="TextBox 173">
            <a:extLst>
              <a:ext uri="{FF2B5EF4-FFF2-40B4-BE49-F238E27FC236}">
                <a16:creationId xmlns:a16="http://schemas.microsoft.com/office/drawing/2014/main" id="{AD47A352-1349-49AE-ABFC-AA93610F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150" y="1539875"/>
            <a:ext cx="1133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ESG Plant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Alpha, NJ</a:t>
            </a:r>
          </a:p>
        </p:txBody>
      </p:sp>
      <p:sp>
        <p:nvSpPr>
          <p:cNvPr id="12315" name="TextBox 174">
            <a:extLst>
              <a:ext uri="{FF2B5EF4-FFF2-40B4-BE49-F238E27FC236}">
                <a16:creationId xmlns:a16="http://schemas.microsoft.com/office/drawing/2014/main" id="{16C91D0F-0700-44CF-BF67-7E4E68F63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0263" y="1993901"/>
            <a:ext cx="160337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Ne,Kr,Xe purification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Inert &amp; litho mixes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Halocarbon distillation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He</a:t>
            </a:r>
            <a:r>
              <a:rPr kumimoji="0" lang="en-US" altLang="en-US" sz="1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3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 purification</a:t>
            </a:r>
          </a:p>
        </p:txBody>
      </p:sp>
      <p:cxnSp>
        <p:nvCxnSpPr>
          <p:cNvPr id="12316" name="Straight Arrow Connector 176">
            <a:extLst>
              <a:ext uri="{FF2B5EF4-FFF2-40B4-BE49-F238E27FC236}">
                <a16:creationId xmlns:a16="http://schemas.microsoft.com/office/drawing/2014/main" id="{E300AF69-E929-4378-B705-EB2B13ED80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72326" y="4186239"/>
            <a:ext cx="957263" cy="1177925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19" name="Straight Arrow Connector 179">
            <a:extLst>
              <a:ext uri="{FF2B5EF4-FFF2-40B4-BE49-F238E27FC236}">
                <a16:creationId xmlns:a16="http://schemas.microsoft.com/office/drawing/2014/main" id="{2A5A0381-817A-4954-A0E8-679242DD6162}"/>
              </a:ext>
            </a:extLst>
          </p:cNvPr>
          <p:cNvCxnSpPr>
            <a:cxnSpLocks noChangeShapeType="1"/>
            <a:stCxn id="12314" idx="1"/>
            <a:endCxn id="157" idx="7"/>
          </p:cNvCxnSpPr>
          <p:nvPr/>
        </p:nvCxnSpPr>
        <p:spPr bwMode="auto">
          <a:xfrm flipH="1">
            <a:off x="8438603" y="1778000"/>
            <a:ext cx="1327547" cy="1227390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20" name="Straight Arrow Connector 180">
            <a:extLst>
              <a:ext uri="{FF2B5EF4-FFF2-40B4-BE49-F238E27FC236}">
                <a16:creationId xmlns:a16="http://schemas.microsoft.com/office/drawing/2014/main" id="{26D7CC5A-0DF7-4F79-85AE-AE839AD27EB9}"/>
              </a:ext>
            </a:extLst>
          </p:cNvPr>
          <p:cNvCxnSpPr>
            <a:cxnSpLocks noChangeShapeType="1"/>
            <a:endCxn id="178" idx="5"/>
          </p:cNvCxnSpPr>
          <p:nvPr/>
        </p:nvCxnSpPr>
        <p:spPr bwMode="auto">
          <a:xfrm flipH="1" flipV="1">
            <a:off x="8725571" y="3368262"/>
            <a:ext cx="1078679" cy="849727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21" name="Straight Arrow Connector 181">
            <a:extLst>
              <a:ext uri="{FF2B5EF4-FFF2-40B4-BE49-F238E27FC236}">
                <a16:creationId xmlns:a16="http://schemas.microsoft.com/office/drawing/2014/main" id="{A23DB672-345F-48B8-904B-CAB59579746C}"/>
              </a:ext>
            </a:extLst>
          </p:cNvPr>
          <p:cNvCxnSpPr>
            <a:cxnSpLocks noChangeShapeType="1"/>
            <a:endCxn id="156" idx="6"/>
          </p:cNvCxnSpPr>
          <p:nvPr/>
        </p:nvCxnSpPr>
        <p:spPr bwMode="auto">
          <a:xfrm flipH="1" flipV="1">
            <a:off x="8751889" y="3083719"/>
            <a:ext cx="1014261" cy="140495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22" name="TextBox 182">
            <a:extLst>
              <a:ext uri="{FF2B5EF4-FFF2-40B4-BE49-F238E27FC236}">
                <a16:creationId xmlns:a16="http://schemas.microsoft.com/office/drawing/2014/main" id="{899E132D-070B-4C22-8E90-9A5A4CC9C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474" y="3111500"/>
            <a:ext cx="1676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Government Lab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New Providence, NJ</a:t>
            </a:r>
          </a:p>
        </p:txBody>
      </p:sp>
      <p:sp>
        <p:nvSpPr>
          <p:cNvPr id="12323" name="TextBox 184">
            <a:extLst>
              <a:ext uri="{FF2B5EF4-FFF2-40B4-BE49-F238E27FC236}">
                <a16:creationId xmlns:a16="http://schemas.microsoft.com/office/drawing/2014/main" id="{7090CD65-E9F0-4E95-84F0-A3F5CFD90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474" y="3563938"/>
            <a:ext cx="1581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USAF Contract Support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(details confidential)</a:t>
            </a:r>
          </a:p>
        </p:txBody>
      </p:sp>
      <p:sp>
        <p:nvSpPr>
          <p:cNvPr id="12324" name="TextBox 186">
            <a:extLst>
              <a:ext uri="{FF2B5EF4-FFF2-40B4-BE49-F238E27FC236}">
                <a16:creationId xmlns:a16="http://schemas.microsoft.com/office/drawing/2014/main" id="{5E28D616-BCDE-4537-8BD4-8BBBDE0C5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6936" y="5521325"/>
            <a:ext cx="1676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Equipment Ctr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Lopatcong, NJ</a:t>
            </a:r>
          </a:p>
        </p:txBody>
      </p:sp>
      <p:sp>
        <p:nvSpPr>
          <p:cNvPr id="12325" name="TextBox 187">
            <a:extLst>
              <a:ext uri="{FF2B5EF4-FFF2-40B4-BE49-F238E27FC236}">
                <a16:creationId xmlns:a16="http://schemas.microsoft.com/office/drawing/2014/main" id="{D91C6F4B-2829-4C16-A89D-779E639B9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524" y="5967413"/>
            <a:ext cx="14478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New Site Q3 16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Clean rooms 17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Amplify packs</a:t>
            </a:r>
          </a:p>
        </p:txBody>
      </p:sp>
      <p:cxnSp>
        <p:nvCxnSpPr>
          <p:cNvPr id="12331" name="Straight Arrow Connector 194">
            <a:extLst>
              <a:ext uri="{FF2B5EF4-FFF2-40B4-BE49-F238E27FC236}">
                <a16:creationId xmlns:a16="http://schemas.microsoft.com/office/drawing/2014/main" id="{37E08874-DC5E-4580-9788-F72E408BA87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480436" y="3479006"/>
            <a:ext cx="657079" cy="2042319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8DF31CE0-216B-4A75-9A2F-0D1E1A428F94}"/>
              </a:ext>
            </a:extLst>
          </p:cNvPr>
          <p:cNvSpPr/>
          <p:nvPr/>
        </p:nvSpPr>
        <p:spPr>
          <a:xfrm>
            <a:off x="3355264" y="4406900"/>
            <a:ext cx="212725" cy="2127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04CE82-7C17-460E-BDEB-AF982C03AB5C}"/>
              </a:ext>
            </a:extLst>
          </p:cNvPr>
          <p:cNvSpPr/>
          <p:nvPr/>
        </p:nvSpPr>
        <p:spPr>
          <a:xfrm>
            <a:off x="2624582" y="2437607"/>
            <a:ext cx="212725" cy="2127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7093207-161E-479C-9420-B14A6E0DBB15}"/>
              </a:ext>
            </a:extLst>
          </p:cNvPr>
          <p:cNvSpPr/>
          <p:nvPr/>
        </p:nvSpPr>
        <p:spPr>
          <a:xfrm>
            <a:off x="8092629" y="3979863"/>
            <a:ext cx="211138" cy="2127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78CCAE7-D381-47F1-9374-EE264FA471C3}"/>
              </a:ext>
            </a:extLst>
          </p:cNvPr>
          <p:cNvSpPr/>
          <p:nvPr/>
        </p:nvSpPr>
        <p:spPr>
          <a:xfrm>
            <a:off x="8504239" y="2982119"/>
            <a:ext cx="247650" cy="203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6755D50-173A-43DC-A0A2-BE2A9297D44C}"/>
              </a:ext>
            </a:extLst>
          </p:cNvPr>
          <p:cNvSpPr/>
          <p:nvPr/>
        </p:nvSpPr>
        <p:spPr>
          <a:xfrm>
            <a:off x="8227221" y="2975632"/>
            <a:ext cx="247650" cy="203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F1AEEDC-DB06-4842-A353-5A390DE1BB29}"/>
              </a:ext>
            </a:extLst>
          </p:cNvPr>
          <p:cNvSpPr/>
          <p:nvPr/>
        </p:nvSpPr>
        <p:spPr>
          <a:xfrm>
            <a:off x="8282241" y="3230223"/>
            <a:ext cx="221023" cy="2120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8C2695F-4B0F-4CCA-AF0B-845DEEA306ED}"/>
              </a:ext>
            </a:extLst>
          </p:cNvPr>
          <p:cNvSpPr/>
          <p:nvPr/>
        </p:nvSpPr>
        <p:spPr>
          <a:xfrm>
            <a:off x="3336162" y="4086225"/>
            <a:ext cx="212725" cy="2127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ACB2B0EE-4D23-48A4-AFCF-D41840A457F0}"/>
              </a:ext>
            </a:extLst>
          </p:cNvPr>
          <p:cNvSpPr/>
          <p:nvPr/>
        </p:nvSpPr>
        <p:spPr>
          <a:xfrm>
            <a:off x="3502902" y="4384675"/>
            <a:ext cx="212725" cy="2127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  <p:cxnSp>
        <p:nvCxnSpPr>
          <p:cNvPr id="165" name="Straight Arrow Connector 165">
            <a:extLst>
              <a:ext uri="{FF2B5EF4-FFF2-40B4-BE49-F238E27FC236}">
                <a16:creationId xmlns:a16="http://schemas.microsoft.com/office/drawing/2014/main" id="{D1B8430A-CB68-48C1-B3AA-848569E1A7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45776" y="4587874"/>
            <a:ext cx="323850" cy="731838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6" name="TextBox 69">
            <a:extLst>
              <a:ext uri="{FF2B5EF4-FFF2-40B4-BE49-F238E27FC236}">
                <a16:creationId xmlns:a16="http://schemas.microsoft.com/office/drawing/2014/main" id="{213E5607-90BD-447F-A1C7-59F8268DF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976" y="5302249"/>
            <a:ext cx="1385887" cy="4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Electronics Logistics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rgbClr val="00A6D6">
                    <a:lumMod val="50000"/>
                  </a:srgbClr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Phoenix, AZ</a:t>
            </a:r>
          </a:p>
        </p:txBody>
      </p:sp>
      <p:sp>
        <p:nvSpPr>
          <p:cNvPr id="168" name="TextBox 163">
            <a:extLst>
              <a:ext uri="{FF2B5EF4-FFF2-40B4-BE49-F238E27FC236}">
                <a16:creationId xmlns:a16="http://schemas.microsoft.com/office/drawing/2014/main" id="{E1C80350-4B8D-44C9-B044-BFCD75022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164" y="5707038"/>
            <a:ext cx="1447800" cy="24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indeDaxPowerPoint" panose="020B0500000000020000" pitchFamily="34" charset="0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>
                <a:srgbClr val="0D5C9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deDaxPowerPoint" pitchFamily="34" charset="0"/>
                <a:ea typeface="+mn-ea"/>
                <a:cs typeface="+mn-cs"/>
              </a:rPr>
              <a:t>Warehouse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7CB27C6-4102-4252-A325-C5FD3FFBD153}"/>
              </a:ext>
            </a:extLst>
          </p:cNvPr>
          <p:cNvSpPr/>
          <p:nvPr/>
        </p:nvSpPr>
        <p:spPr>
          <a:xfrm>
            <a:off x="8507414" y="3162300"/>
            <a:ext cx="255587" cy="241300"/>
          </a:xfrm>
          <a:prstGeom prst="ellipse">
            <a:avLst/>
          </a:prstGeom>
          <a:solidFill>
            <a:srgbClr val="D8F4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deDaxPowerPoi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11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6296-E2C3-668F-AAC9-7A855C4E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02457-7889-664B-B5C2-1B2BB1A28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415303"/>
            <a:ext cx="13106481" cy="59319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88DD-F6D2-8840-BBE7-CB9D066F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F3B3F9D-DEF8-4231-8AFF-546B46018590}" type="datetime1">
              <a:rPr lang="en-US" smtClean="0"/>
              <a:t>3/10/2025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75D97-9071-B491-9E76-8FD8B55F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Footer</a:t>
            </a:r>
          </a:p>
        </p:txBody>
      </p:sp>
      <p:pic>
        <p:nvPicPr>
          <p:cNvPr id="1026" name="Graphic 1">
            <a:extLst>
              <a:ext uri="{FF2B5EF4-FFF2-40B4-BE49-F238E27FC236}">
                <a16:creationId xmlns:a16="http://schemas.microsoft.com/office/drawing/2014/main" id="{725E8F39-0088-DE08-56DD-56BEB09F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250"/>
            <a:ext cx="12311990" cy="692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E8663C-5266-1E07-40B0-676A9D16AED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90501" y="71889"/>
            <a:ext cx="8881532" cy="10239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72800" tIns="0" rIns="17280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LindeDaxPowerPoint" pitchFamily="34" charset="0"/>
              </a:defRPr>
            </a:lvl9pPr>
          </a:lstStyle>
          <a:p>
            <a:r>
              <a:rPr lang="en-US" altLang="en-US" sz="2800" kern="0" dirty="0">
                <a:solidFill>
                  <a:srgbClr val="005591"/>
                </a:solidFill>
              </a:rPr>
              <a:t>Electronics Warehouses and Truck Routes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1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5937A5-7449-7DD6-3F8F-68B20474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SAP Process SMEs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85936A-1189-2CF4-938B-6F813F60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84315"/>
            <a:ext cx="5471584" cy="4897437"/>
          </a:xfrm>
        </p:spPr>
        <p:txBody>
          <a:bodyPr/>
          <a:lstStyle/>
          <a:p>
            <a:pPr marL="177800" lvl="1" indent="0">
              <a:buNone/>
            </a:pPr>
            <a:r>
              <a:rPr lang="en-US" sz="1800" b="1" u="sng" dirty="0">
                <a:solidFill>
                  <a:srgbClr val="005591"/>
                </a:solidFill>
              </a:rPr>
              <a:t>Finance/Controlling</a:t>
            </a:r>
          </a:p>
          <a:p>
            <a:pPr lvl="1"/>
            <a:r>
              <a:rPr lang="en-US" b="1" dirty="0"/>
              <a:t>David Wright</a:t>
            </a:r>
          </a:p>
          <a:p>
            <a:pPr lvl="2"/>
            <a:r>
              <a:rPr lang="en-US" sz="1400" dirty="0">
                <a:solidFill>
                  <a:srgbClr val="005591"/>
                </a:solidFill>
              </a:rPr>
              <a:t>Tax/AP/AR/Accounting: Elvir Alicic, Jessica Barloon</a:t>
            </a:r>
            <a:endParaRPr lang="en-US" dirty="0">
              <a:solidFill>
                <a:srgbClr val="005591"/>
              </a:solidFill>
            </a:endParaRPr>
          </a:p>
          <a:p>
            <a:pPr lvl="2"/>
            <a:r>
              <a:rPr lang="en-US" sz="1400" dirty="0">
                <a:solidFill>
                  <a:srgbClr val="005591"/>
                </a:solidFill>
              </a:rPr>
              <a:t>Operations Support: Vivian Ng</a:t>
            </a:r>
            <a:endParaRPr lang="en-US" dirty="0">
              <a:solidFill>
                <a:srgbClr val="005591"/>
              </a:solidFill>
            </a:endParaRPr>
          </a:p>
          <a:p>
            <a:pPr lvl="2"/>
            <a:endParaRPr lang="en-US" sz="1800" dirty="0">
              <a:solidFill>
                <a:srgbClr val="005591"/>
              </a:solidFill>
            </a:endParaRPr>
          </a:p>
          <a:p>
            <a:pPr marL="177800" lvl="1" indent="0">
              <a:buNone/>
            </a:pPr>
            <a:r>
              <a:rPr lang="en-US" sz="1800" b="1" u="sng" dirty="0">
                <a:solidFill>
                  <a:srgbClr val="005591"/>
                </a:solidFill>
              </a:rPr>
              <a:t>Commercial (OTC/PTP)</a:t>
            </a:r>
          </a:p>
          <a:p>
            <a:pPr lvl="1"/>
            <a:r>
              <a:rPr lang="en-US" dirty="0">
                <a:solidFill>
                  <a:srgbClr val="005591"/>
                </a:solidFill>
              </a:rPr>
              <a:t>Inventory Management/Warehouse:   </a:t>
            </a:r>
            <a:r>
              <a:rPr lang="en-US" b="1" dirty="0"/>
              <a:t>Angela Radford</a:t>
            </a:r>
            <a:endParaRPr lang="en-US" dirty="0">
              <a:solidFill>
                <a:srgbClr val="005591"/>
              </a:solidFill>
            </a:endParaRP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Brad Beesley</a:t>
            </a: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Teresa Follet</a:t>
            </a:r>
            <a:endParaRPr lang="en-US" dirty="0">
              <a:solidFill>
                <a:srgbClr val="005591"/>
              </a:solidFill>
            </a:endParaRP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Tina Morse</a:t>
            </a:r>
          </a:p>
          <a:p>
            <a:pPr lvl="1"/>
            <a:r>
              <a:rPr lang="en-US" dirty="0">
                <a:solidFill>
                  <a:srgbClr val="005591"/>
                </a:solidFill>
              </a:rPr>
              <a:t>Order to Cash: </a:t>
            </a:r>
            <a:r>
              <a:rPr lang="en-US" b="1" dirty="0"/>
              <a:t>Peggy Lee</a:t>
            </a:r>
            <a:endParaRPr lang="en-US" sz="1400" dirty="0">
              <a:solidFill>
                <a:srgbClr val="005591"/>
              </a:solidFill>
            </a:endParaRPr>
          </a:p>
          <a:p>
            <a:pPr lvl="1"/>
            <a:r>
              <a:rPr lang="en-US" dirty="0">
                <a:solidFill>
                  <a:srgbClr val="005591"/>
                </a:solidFill>
              </a:rPr>
              <a:t>Pricing: </a:t>
            </a:r>
            <a:r>
              <a:rPr lang="en-US" b="1" dirty="0"/>
              <a:t>Kevin Schmalz</a:t>
            </a:r>
          </a:p>
          <a:p>
            <a:pPr lvl="1"/>
            <a:r>
              <a:rPr lang="en-US" dirty="0">
                <a:solidFill>
                  <a:srgbClr val="005591"/>
                </a:solidFill>
              </a:rPr>
              <a:t>Export/GTS: </a:t>
            </a:r>
            <a:r>
              <a:rPr lang="en-US" b="1" dirty="0"/>
              <a:t>Yuliana Kalinova</a:t>
            </a:r>
          </a:p>
          <a:p>
            <a:pPr lvl="1"/>
            <a:r>
              <a:rPr lang="en-US" dirty="0">
                <a:solidFill>
                  <a:srgbClr val="005591"/>
                </a:solidFill>
              </a:rPr>
              <a:t>Procurement: Derek Holtman</a:t>
            </a:r>
            <a:endParaRPr lang="en-US" sz="1800" dirty="0">
              <a:solidFill>
                <a:srgbClr val="00559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0B60EF-D025-5AF9-1778-01432B0331E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8618" y="1484315"/>
            <a:ext cx="5471583" cy="4897437"/>
          </a:xfrm>
        </p:spPr>
        <p:txBody>
          <a:bodyPr/>
          <a:lstStyle/>
          <a:p>
            <a:pPr marL="177800" lvl="1" indent="0">
              <a:buNone/>
            </a:pPr>
            <a:r>
              <a:rPr lang="en-US" sz="1800" b="1" u="sng" dirty="0">
                <a:solidFill>
                  <a:srgbClr val="005591"/>
                </a:solidFill>
              </a:rPr>
              <a:t>Operations</a:t>
            </a:r>
          </a:p>
          <a:p>
            <a:pPr lvl="1"/>
            <a:r>
              <a:rPr lang="en-US" dirty="0">
                <a:solidFill>
                  <a:srgbClr val="005591"/>
                </a:solidFill>
              </a:rPr>
              <a:t>Product to Order:  </a:t>
            </a:r>
            <a:r>
              <a:rPr lang="en-US" b="1" dirty="0"/>
              <a:t>Angela Radford</a:t>
            </a: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Production Planning: Jeff Burnley</a:t>
            </a: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Raw Materials Inventory: </a:t>
            </a:r>
          </a:p>
          <a:p>
            <a:pPr marL="1598295" lvl="5"/>
            <a:r>
              <a:rPr lang="en-US" sz="1400" dirty="0">
                <a:solidFill>
                  <a:srgbClr val="005591"/>
                </a:solidFill>
              </a:rPr>
              <a:t>Mike </a:t>
            </a:r>
            <a:r>
              <a:rPr lang="en-US" sz="1400" dirty="0" err="1">
                <a:solidFill>
                  <a:srgbClr val="005591"/>
                </a:solidFill>
              </a:rPr>
              <a:t>Unangst</a:t>
            </a:r>
            <a:endParaRPr lang="en-US" sz="1400" dirty="0">
              <a:solidFill>
                <a:srgbClr val="005591"/>
              </a:solidFill>
            </a:endParaRPr>
          </a:p>
          <a:p>
            <a:pPr marL="1598295" lvl="5"/>
            <a:r>
              <a:rPr lang="en-US" sz="1400" dirty="0">
                <a:solidFill>
                  <a:srgbClr val="005591"/>
                </a:solidFill>
              </a:rPr>
              <a:t>Gwen </a:t>
            </a:r>
            <a:r>
              <a:rPr lang="en-US" sz="1400" dirty="0" err="1">
                <a:solidFill>
                  <a:srgbClr val="005591"/>
                </a:solidFill>
              </a:rPr>
              <a:t>Owisney</a:t>
            </a:r>
            <a:endParaRPr lang="en-US" sz="1400" dirty="0">
              <a:solidFill>
                <a:srgbClr val="005591"/>
              </a:solidFill>
            </a:endParaRPr>
          </a:p>
          <a:p>
            <a:pPr marL="1598295" lvl="5"/>
            <a:r>
              <a:rPr lang="en-US" sz="1400" dirty="0">
                <a:solidFill>
                  <a:srgbClr val="005591"/>
                </a:solidFill>
              </a:rPr>
              <a:t>Alfredo Meza</a:t>
            </a: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Quality: Courtney Martzen</a:t>
            </a: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Shipping/Receiving</a:t>
            </a:r>
          </a:p>
          <a:p>
            <a:pPr marL="1598295" lvl="5"/>
            <a:r>
              <a:rPr lang="en-US" sz="1400" dirty="0">
                <a:solidFill>
                  <a:srgbClr val="005591"/>
                </a:solidFill>
              </a:rPr>
              <a:t>Alfredo Meza</a:t>
            </a:r>
          </a:p>
          <a:p>
            <a:pPr marL="1598295" lvl="5"/>
            <a:r>
              <a:rPr lang="en-US" sz="1400" dirty="0">
                <a:solidFill>
                  <a:srgbClr val="005591"/>
                </a:solidFill>
              </a:rPr>
              <a:t>Kris Burgess</a:t>
            </a:r>
          </a:p>
          <a:p>
            <a:pPr marL="1598295" lvl="5"/>
            <a:r>
              <a:rPr lang="en-US" sz="1400" dirty="0">
                <a:solidFill>
                  <a:srgbClr val="005591"/>
                </a:solidFill>
              </a:rPr>
              <a:t>Victor Bardales</a:t>
            </a:r>
          </a:p>
          <a:p>
            <a:pPr lvl="3"/>
            <a:r>
              <a:rPr lang="en-US" sz="1400" dirty="0">
                <a:solidFill>
                  <a:srgbClr val="005591"/>
                </a:solidFill>
              </a:rPr>
              <a:t>Assets: James Liebhart</a:t>
            </a:r>
            <a:endParaRPr lang="en-US" dirty="0">
              <a:solidFill>
                <a:srgbClr val="005591"/>
              </a:solidFill>
            </a:endParaRPr>
          </a:p>
          <a:p>
            <a:pPr marL="177800" lvl="1" indent="0">
              <a:buNone/>
            </a:pPr>
            <a:endParaRPr lang="en-US" dirty="0">
              <a:solidFill>
                <a:srgbClr val="005591"/>
              </a:solidFill>
            </a:endParaRPr>
          </a:p>
          <a:p>
            <a:pPr lvl="1"/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5591"/>
                </a:solidFill>
                <a:effectLst/>
                <a:uLnTx/>
                <a:uFillTx/>
                <a:ea typeface="+mn-ea"/>
                <a:cs typeface="+mn-cs"/>
              </a:rPr>
              <a:t>Plant Maintenance Lead: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Daniel Fiedler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5591"/>
              </a:solidFill>
              <a:effectLst/>
              <a:uLnTx/>
              <a:uFillTx/>
              <a:ea typeface="+mn-ea"/>
              <a:cs typeface="+mn-cs"/>
            </a:endParaRPr>
          </a:p>
          <a:p>
            <a:pPr lvl="3"/>
            <a:r>
              <a:rPr lang="en-US" sz="1400" dirty="0">
                <a:solidFill>
                  <a:srgbClr val="005591"/>
                </a:solidFill>
                <a:ea typeface="+mn-ea"/>
                <a:cs typeface="+mn-cs"/>
              </a:rPr>
              <a:t>Process Owner: Rene Garza</a:t>
            </a:r>
            <a:endParaRPr lang="en-US" sz="1400" dirty="0">
              <a:solidFill>
                <a:srgbClr val="0055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6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41D549-B470-7590-65F0-B4AA238F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SAP Integrated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A4B9-34BA-C0BA-D855-E32C0FE7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632994A-4A51-40FE-B3DA-4F0E6CE8B1F8}" type="datetime1">
              <a:rPr lang="en-US" noProof="0" smtClean="0"/>
              <a:t>3/10/2025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1E51-8CD8-CBCC-88DD-6628C95B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noProof="0"/>
              <a:t>Footer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99EDE6-0F9D-685E-86B7-1ADE42B44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12375"/>
              </p:ext>
            </p:extLst>
          </p:nvPr>
        </p:nvGraphicFramePr>
        <p:xfrm>
          <a:off x="431799" y="1406687"/>
          <a:ext cx="11328402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358">
                  <a:extLst>
                    <a:ext uri="{9D8B030D-6E8A-4147-A177-3AD203B41FA5}">
                      <a16:colId xmlns:a16="http://schemas.microsoft.com/office/drawing/2014/main" val="3090661271"/>
                    </a:ext>
                  </a:extLst>
                </a:gridCol>
                <a:gridCol w="3505842">
                  <a:extLst>
                    <a:ext uri="{9D8B030D-6E8A-4147-A177-3AD203B41FA5}">
                      <a16:colId xmlns:a16="http://schemas.microsoft.com/office/drawing/2014/main" val="2717733300"/>
                    </a:ext>
                  </a:extLst>
                </a:gridCol>
                <a:gridCol w="2832101">
                  <a:extLst>
                    <a:ext uri="{9D8B030D-6E8A-4147-A177-3AD203B41FA5}">
                      <a16:colId xmlns:a16="http://schemas.microsoft.com/office/drawing/2014/main" val="2010319984"/>
                    </a:ext>
                  </a:extLst>
                </a:gridCol>
                <a:gridCol w="2832101">
                  <a:extLst>
                    <a:ext uri="{9D8B030D-6E8A-4147-A177-3AD203B41FA5}">
                      <a16:colId xmlns:a16="http://schemas.microsoft.com/office/drawing/2014/main" val="2365495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Contacts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2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TLIMS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Metrology data from analyzers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Patricia Clarke, </a:t>
                      </a:r>
                    </a:p>
                    <a:p>
                      <a:r>
                        <a:rPr lang="en-US" dirty="0"/>
                        <a:t>Lisa Moralez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 Douglass </a:t>
                      </a:r>
                      <a:br>
                        <a:rPr lang="en-US" dirty="0"/>
                      </a:br>
                      <a:r>
                        <a:rPr lang="en-US" dirty="0"/>
                        <a:t>(Trinity Data Solutions)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57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 Mezera, </a:t>
                      </a:r>
                    </a:p>
                    <a:p>
                      <a:r>
                        <a:rPr lang="en-US" dirty="0"/>
                        <a:t>Tina Sylvester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Johannes Schneider Lazar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4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Plant Maintenance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Daniel Fiedler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Boyd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13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Exstream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Streamserve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Kevin Schmalz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Stuart Boyd,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Nathusingh Rathod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14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Evolve (</a:t>
                      </a:r>
                      <a:r>
                        <a:rPr lang="en-US" dirty="0" err="1"/>
                        <a:t>Winshuttle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Forms/workflow processes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Kevin Schmalz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Boyd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9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 &amp; trade compliance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Yuliana Kalinova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Martin Gall, Uwe Jung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9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Handheld cylinder scanning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Angela </a:t>
                      </a:r>
                      <a:r>
                        <a:rPr lang="en-US" dirty="0"/>
                        <a:t>Radford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Boyd, </a:t>
                      </a:r>
                      <a:br>
                        <a:rPr lang="en-US" dirty="0"/>
                      </a:br>
                      <a:r>
                        <a:rPr lang="en-US" dirty="0"/>
                        <a:t>Brendan Farthing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Oscar Ramos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Boyd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</a:t>
                      </a:r>
                      <a:br>
                        <a:rPr lang="en-US" dirty="0"/>
                      </a:br>
                      <a:r>
                        <a:rPr lang="en-US" dirty="0"/>
                        <a:t>(In development)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Neil Cope, Won Bernhardt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Boyd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22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08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EAFF-D8F6-F5C4-7506-BEA74239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4902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F7F58AF-A66B-6BCE-BB41-3AC4C639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846" y="5180760"/>
            <a:ext cx="1538486" cy="8499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3CA6EE-4AAC-612F-A9EF-EB43D8E66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83" y="5172262"/>
            <a:ext cx="1550422" cy="858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BE60D5-FD70-AAA0-E169-44B6F47A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516" y="5175597"/>
            <a:ext cx="1552966" cy="8584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8119A5-52EE-3EC8-70FE-4B54D4E81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091" y="5168927"/>
            <a:ext cx="1565206" cy="865102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339C7F8-1B2C-4B4A-9E02-12D8FB5072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2" imgH="362" progId="TCLayout.ActiveDocument.1">
                  <p:embed/>
                </p:oleObj>
              </mc:Choice>
              <mc:Fallback>
                <p:oleObj name="think-cell Slide" r:id="rId9" imgW="362" imgH="362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339C7F8-1B2C-4B4A-9E02-12D8FB507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A8E37C09-86B2-4F93-9B6C-0655A7F2F8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" panose="020F05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8AC0B-1714-45FA-A185-93DAADA2702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LindeDaxGlobal Light" pitchFamily="2" charset="-128"/>
                <a:cs typeface="+mn-cs"/>
              </a:rPr>
              <a:t>For Internal Use Only. ©2020 AVEVA Group plc and its subsidiaries. All rights reserved.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/>
              <a:ea typeface="LindeDaxGlobal Light" pitchFamily="2" charset="-128"/>
              <a:cs typeface="+mn-cs"/>
            </a:endParaRPr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A3752B70-A492-43A4-A0E2-06C2E6DCECB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52000" y="6398600"/>
            <a:ext cx="216000" cy="1800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7CDB12-45E5-4FD7-AE50-9CB5AFC72BA1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E2B7E3-5366-4C44-9354-7461903B45A7}"/>
              </a:ext>
            </a:extLst>
          </p:cNvPr>
          <p:cNvSpPr/>
          <p:nvPr/>
        </p:nvSpPr>
        <p:spPr>
          <a:xfrm>
            <a:off x="1426289" y="4953581"/>
            <a:ext cx="9339422" cy="13475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244B801-7D72-4E0A-B518-E8AF798ACCDA}"/>
              </a:ext>
            </a:extLst>
          </p:cNvPr>
          <p:cNvSpPr/>
          <p:nvPr/>
        </p:nvSpPr>
        <p:spPr>
          <a:xfrm>
            <a:off x="2735660" y="6115433"/>
            <a:ext cx="6720680" cy="373626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rgbClr val="0AA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Crude Feed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B04A8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Purification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B04A8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 Accumulator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B04A8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Fill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B04A8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Analyze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BB6E01-2559-4A87-AEAE-90D8736EFF14}"/>
              </a:ext>
            </a:extLst>
          </p:cNvPr>
          <p:cNvSpPr/>
          <p:nvPr/>
        </p:nvSpPr>
        <p:spPr>
          <a:xfrm>
            <a:off x="1426289" y="1569587"/>
            <a:ext cx="9339422" cy="873195"/>
          </a:xfrm>
          <a:prstGeom prst="rect">
            <a:avLst/>
          </a:prstGeom>
          <a:noFill/>
          <a:ln>
            <a:solidFill>
              <a:srgbClr val="005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6CF3CA-1C07-4A75-8073-5E36FBB19A3F}"/>
              </a:ext>
            </a:extLst>
          </p:cNvPr>
          <p:cNvSpPr txBox="1"/>
          <p:nvPr/>
        </p:nvSpPr>
        <p:spPr>
          <a:xfrm>
            <a:off x="1195853" y="1400585"/>
            <a:ext cx="1708801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Layer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1CA1A0-554F-4CE8-A384-82A2FC74174D}"/>
              </a:ext>
            </a:extLst>
          </p:cNvPr>
          <p:cNvGrpSpPr/>
          <p:nvPr/>
        </p:nvGrpSpPr>
        <p:grpSpPr>
          <a:xfrm>
            <a:off x="2240894" y="1692707"/>
            <a:ext cx="1367492" cy="626954"/>
            <a:chOff x="2594919" y="1743593"/>
            <a:chExt cx="1367492" cy="62695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39F243-ECE2-40BB-8233-4048CDACC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93" t="16998" r="5598" b="20536"/>
            <a:stretch/>
          </p:blipFill>
          <p:spPr>
            <a:xfrm>
              <a:off x="3618004" y="1743593"/>
              <a:ext cx="344407" cy="626954"/>
            </a:xfrm>
            <a:prstGeom prst="rect">
              <a:avLst/>
            </a:prstGeom>
          </p:spPr>
        </p:pic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E3AD4AE7-B953-4A62-A3BB-A4F3BEC03D68}"/>
                </a:ext>
              </a:extLst>
            </p:cNvPr>
            <p:cNvSpPr/>
            <p:nvPr/>
          </p:nvSpPr>
          <p:spPr>
            <a:xfrm>
              <a:off x="2594919" y="1883209"/>
              <a:ext cx="870086" cy="36675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C14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Production Order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517BA-AE50-4A17-9527-BA70472FF4CF}"/>
              </a:ext>
            </a:extLst>
          </p:cNvPr>
          <p:cNvGrpSpPr/>
          <p:nvPr/>
        </p:nvGrpSpPr>
        <p:grpSpPr>
          <a:xfrm>
            <a:off x="3551578" y="1692707"/>
            <a:ext cx="1290938" cy="626954"/>
            <a:chOff x="2552076" y="1722263"/>
            <a:chExt cx="1290938" cy="62695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7924723-9167-4A93-BA06-AB7127EA9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93" t="16998" r="5598" b="20536"/>
            <a:stretch/>
          </p:blipFill>
          <p:spPr>
            <a:xfrm>
              <a:off x="3498607" y="1722263"/>
              <a:ext cx="344407" cy="626954"/>
            </a:xfrm>
            <a:prstGeom prst="rect">
              <a:avLst/>
            </a:prstGeom>
          </p:spPr>
        </p:pic>
        <p:sp>
          <p:nvSpPr>
            <p:cNvPr id="48" name="Rectangle 93">
              <a:extLst>
                <a:ext uri="{FF2B5EF4-FFF2-40B4-BE49-F238E27FC236}">
                  <a16:creationId xmlns:a16="http://schemas.microsoft.com/office/drawing/2014/main" id="{3FB12C92-66D5-4C3D-813D-1D983112E6B4}"/>
                </a:ext>
              </a:extLst>
            </p:cNvPr>
            <p:cNvSpPr/>
            <p:nvPr/>
          </p:nvSpPr>
          <p:spPr>
            <a:xfrm>
              <a:off x="2552076" y="1871855"/>
              <a:ext cx="870086" cy="36675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C14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Cylinder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C14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Inventory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D4E154-0C34-4C4A-AA3F-D6F4D5593B2F}"/>
              </a:ext>
            </a:extLst>
          </p:cNvPr>
          <p:cNvGrpSpPr/>
          <p:nvPr/>
        </p:nvGrpSpPr>
        <p:grpSpPr>
          <a:xfrm>
            <a:off x="9467596" y="1692707"/>
            <a:ext cx="1187744" cy="626954"/>
            <a:chOff x="2182664" y="1765407"/>
            <a:chExt cx="1187744" cy="62695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3E4D740-8BBD-4D32-968B-B4C477A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93" t="16998" r="5598" b="20536"/>
            <a:stretch/>
          </p:blipFill>
          <p:spPr>
            <a:xfrm>
              <a:off x="3026001" y="1765407"/>
              <a:ext cx="344407" cy="626954"/>
            </a:xfrm>
            <a:prstGeom prst="rect">
              <a:avLst/>
            </a:prstGeom>
          </p:spPr>
        </p:pic>
        <p:sp>
          <p:nvSpPr>
            <p:cNvPr id="51" name="Rectangle 93">
              <a:extLst>
                <a:ext uri="{FF2B5EF4-FFF2-40B4-BE49-F238E27FC236}">
                  <a16:creationId xmlns:a16="http://schemas.microsoft.com/office/drawing/2014/main" id="{94F2C75B-0E19-481B-8F12-D5CFA978D94E}"/>
                </a:ext>
              </a:extLst>
            </p:cNvPr>
            <p:cNvSpPr/>
            <p:nvPr/>
          </p:nvSpPr>
          <p:spPr>
            <a:xfrm>
              <a:off x="2182664" y="1970043"/>
              <a:ext cx="870086" cy="33590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C14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Production data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BFB2FB6-8D6C-4815-9B19-503BD922A651}"/>
              </a:ext>
            </a:extLst>
          </p:cNvPr>
          <p:cNvGrpSpPr/>
          <p:nvPr/>
        </p:nvGrpSpPr>
        <p:grpSpPr>
          <a:xfrm>
            <a:off x="8016626" y="1692707"/>
            <a:ext cx="1311120" cy="626954"/>
            <a:chOff x="2287957" y="1733836"/>
            <a:chExt cx="1311120" cy="62695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4CE3740-4CAC-4054-B64C-CD1065FC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93" t="16998" r="5598" b="20536"/>
            <a:stretch/>
          </p:blipFill>
          <p:spPr>
            <a:xfrm>
              <a:off x="3254670" y="1733836"/>
              <a:ext cx="344407" cy="626954"/>
            </a:xfrm>
            <a:prstGeom prst="rect">
              <a:avLst/>
            </a:prstGeom>
          </p:spPr>
        </p:pic>
        <p:sp>
          <p:nvSpPr>
            <p:cNvPr id="54" name="Rectangle 93">
              <a:extLst>
                <a:ext uri="{FF2B5EF4-FFF2-40B4-BE49-F238E27FC236}">
                  <a16:creationId xmlns:a16="http://schemas.microsoft.com/office/drawing/2014/main" id="{16370065-30FF-4D66-8775-81DD938CEEBD}"/>
                </a:ext>
              </a:extLst>
            </p:cNvPr>
            <p:cNvSpPr/>
            <p:nvPr/>
          </p:nvSpPr>
          <p:spPr>
            <a:xfrm>
              <a:off x="2287957" y="1893185"/>
              <a:ext cx="870086" cy="36675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C14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TLIMS Quality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7C3F914-508A-4D0E-8291-CAE4B5C86587}"/>
              </a:ext>
            </a:extLst>
          </p:cNvPr>
          <p:cNvSpPr txBox="1"/>
          <p:nvPr/>
        </p:nvSpPr>
        <p:spPr>
          <a:xfrm>
            <a:off x="8996536" y="2060045"/>
            <a:ext cx="280452" cy="107722"/>
          </a:xfrm>
          <a:prstGeom prst="rect">
            <a:avLst/>
          </a:prstGeom>
          <a:solidFill>
            <a:srgbClr val="2A3D7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Warh</a:t>
            </a: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5371D9-49A8-4148-BD5E-0A83FE043FE9}"/>
              </a:ext>
            </a:extLst>
          </p:cNvPr>
          <p:cNvSpPr txBox="1"/>
          <p:nvPr/>
        </p:nvSpPr>
        <p:spPr>
          <a:xfrm>
            <a:off x="10337682" y="2060045"/>
            <a:ext cx="280452" cy="107722"/>
          </a:xfrm>
          <a:prstGeom prst="rect">
            <a:avLst/>
          </a:prstGeom>
          <a:solidFill>
            <a:srgbClr val="2A3D7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ERP</a:t>
            </a: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6AB756-7A2F-4E4A-AAB4-01A57BAC3FF5}"/>
              </a:ext>
            </a:extLst>
          </p:cNvPr>
          <p:cNvSpPr txBox="1"/>
          <p:nvPr/>
        </p:nvSpPr>
        <p:spPr>
          <a:xfrm>
            <a:off x="9012069" y="2060045"/>
            <a:ext cx="280452" cy="107722"/>
          </a:xfrm>
          <a:prstGeom prst="rect">
            <a:avLst/>
          </a:prstGeom>
          <a:solidFill>
            <a:srgbClr val="2A3D7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LIMS</a:t>
            </a: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714AF8-D205-4F8D-B5EA-2D41B6305D3C}"/>
              </a:ext>
            </a:extLst>
          </p:cNvPr>
          <p:cNvSpPr txBox="1"/>
          <p:nvPr/>
        </p:nvSpPr>
        <p:spPr>
          <a:xfrm>
            <a:off x="3271123" y="2039403"/>
            <a:ext cx="280452" cy="107722"/>
          </a:xfrm>
          <a:prstGeom prst="rect">
            <a:avLst/>
          </a:prstGeom>
          <a:solidFill>
            <a:srgbClr val="2A3D7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ERP</a:t>
            </a: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itle 2">
            <a:extLst>
              <a:ext uri="{FF2B5EF4-FFF2-40B4-BE49-F238E27FC236}">
                <a16:creationId xmlns:a16="http://schemas.microsoft.com/office/drawing/2014/main" id="{5B1F5A4C-812B-44D7-A83C-5E97C5F7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96" y="252785"/>
            <a:ext cx="10972800" cy="609600"/>
          </a:xfrm>
        </p:spPr>
        <p:txBody>
          <a:bodyPr>
            <a:normAutofit/>
          </a:bodyPr>
          <a:lstStyle/>
          <a:p>
            <a:r>
              <a:rPr lang="en-US" dirty="0"/>
              <a:t>AVEVA MES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C0B156-16A5-4CD7-B1CA-2B402112BC5A}"/>
              </a:ext>
            </a:extLst>
          </p:cNvPr>
          <p:cNvSpPr/>
          <p:nvPr/>
        </p:nvSpPr>
        <p:spPr>
          <a:xfrm>
            <a:off x="588208" y="666910"/>
            <a:ext cx="10458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559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Bridging the Gap between Business Systems and the Production Environment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559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6CBF5-E0E8-49F0-A5D1-076CA087556D}"/>
              </a:ext>
            </a:extLst>
          </p:cNvPr>
          <p:cNvGrpSpPr/>
          <p:nvPr/>
        </p:nvGrpSpPr>
        <p:grpSpPr>
          <a:xfrm>
            <a:off x="1126273" y="2597434"/>
            <a:ext cx="10919635" cy="1968155"/>
            <a:chOff x="1126273" y="2473609"/>
            <a:chExt cx="10919635" cy="1968155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2EF5496-6A8A-491D-9A61-32A827DB8B82}"/>
                </a:ext>
              </a:extLst>
            </p:cNvPr>
            <p:cNvSpPr/>
            <p:nvPr/>
          </p:nvSpPr>
          <p:spPr>
            <a:xfrm>
              <a:off x="1126273" y="2473609"/>
              <a:ext cx="10919635" cy="19681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BB4998-ADD7-4A16-97BA-FB63387ABB29}"/>
                </a:ext>
              </a:extLst>
            </p:cNvPr>
            <p:cNvSpPr/>
            <p:nvPr/>
          </p:nvSpPr>
          <p:spPr>
            <a:xfrm>
              <a:off x="2455833" y="2768015"/>
              <a:ext cx="8167627" cy="12779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38CAED-EFF5-4E01-B4E3-A914BE37C270}"/>
                </a:ext>
              </a:extLst>
            </p:cNvPr>
            <p:cNvSpPr txBox="1"/>
            <p:nvPr/>
          </p:nvSpPr>
          <p:spPr>
            <a:xfrm>
              <a:off x="2541558" y="2571539"/>
              <a:ext cx="1708801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AVEVA MES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95E9CB-4A14-46DC-B8D4-FBCF93289D15}"/>
                </a:ext>
              </a:extLst>
            </p:cNvPr>
            <p:cNvSpPr/>
            <p:nvPr/>
          </p:nvSpPr>
          <p:spPr>
            <a:xfrm>
              <a:off x="2541558" y="2955823"/>
              <a:ext cx="1148431" cy="967614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Inventory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B04A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Received, WIP,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Produced,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Shipped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F2D5EB6-BCA0-4A22-B23A-B029F630C0A3}"/>
                </a:ext>
              </a:extLst>
            </p:cNvPr>
            <p:cNvSpPr/>
            <p:nvPr/>
          </p:nvSpPr>
          <p:spPr>
            <a:xfrm>
              <a:off x="3847789" y="2955823"/>
              <a:ext cx="1269059" cy="967614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Production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Order / Job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Execution, BoM,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Recipe, Labor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4388A75-62F3-41A1-B876-94BAA292FDAB}"/>
                </a:ext>
              </a:extLst>
            </p:cNvPr>
            <p:cNvSpPr/>
            <p:nvPr/>
          </p:nvSpPr>
          <p:spPr>
            <a:xfrm>
              <a:off x="5274648" y="2955823"/>
              <a:ext cx="1146108" cy="967614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Quality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Specifications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Sampling, SPC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700438-A59E-4EB4-9E7D-A3E23F1305AC}"/>
                </a:ext>
              </a:extLst>
            </p:cNvPr>
            <p:cNvSpPr/>
            <p:nvPr/>
          </p:nvSpPr>
          <p:spPr>
            <a:xfrm>
              <a:off x="6589506" y="2967378"/>
              <a:ext cx="1146108" cy="967614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Traceability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Materials, WIP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Tracking &amp; Tracing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34C09B1-B39B-4C04-A9F5-EB8306D0B8CA}"/>
                </a:ext>
              </a:extLst>
            </p:cNvPr>
            <p:cNvSpPr/>
            <p:nvPr/>
          </p:nvSpPr>
          <p:spPr>
            <a:xfrm>
              <a:off x="7921973" y="2955823"/>
              <a:ext cx="1146108" cy="979169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OEE, Downtime,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Utilization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6F1CFD-3BBE-4FF8-8792-FFD1438BAF56}"/>
                </a:ext>
              </a:extLst>
            </p:cNvPr>
            <p:cNvSpPr/>
            <p:nvPr/>
          </p:nvSpPr>
          <p:spPr>
            <a:xfrm>
              <a:off x="9253670" y="2967378"/>
              <a:ext cx="1252362" cy="968579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B04A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Scheduling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Distribution,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Priority,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Optimization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F79F75A-B7B2-42C6-A141-7991563EC7EE}"/>
                </a:ext>
              </a:extLst>
            </p:cNvPr>
            <p:cNvSpPr txBox="1"/>
            <p:nvPr/>
          </p:nvSpPr>
          <p:spPr>
            <a:xfrm rot="16200000">
              <a:off x="1358526" y="3266456"/>
              <a:ext cx="1708801" cy="3447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WorkTask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A7A00D7-8361-4B9A-B838-A0632B498B84}"/>
                </a:ext>
              </a:extLst>
            </p:cNvPr>
            <p:cNvSpPr/>
            <p:nvPr/>
          </p:nvSpPr>
          <p:spPr>
            <a:xfrm rot="16200000">
              <a:off x="813796" y="3101951"/>
              <a:ext cx="1708802" cy="672237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LindeDaxPowerPoint"/>
                  <a:ea typeface="+mn-ea"/>
                  <a:cs typeface="+mn-cs"/>
                </a:rPr>
                <a:t>Work Tasks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Approvals, Rules, CA’s,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RCA’s Data Collection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191CFB7-F804-4D9D-A2AC-8EC053C9FDD0}"/>
                </a:ext>
              </a:extLst>
            </p:cNvPr>
            <p:cNvSpPr txBox="1"/>
            <p:nvPr/>
          </p:nvSpPr>
          <p:spPr>
            <a:xfrm rot="5400000">
              <a:off x="10816617" y="3284202"/>
              <a:ext cx="1699022" cy="393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rtlCol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Reporting 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82B866-1AEE-4393-BFA6-4AD1BF508E84}"/>
                </a:ext>
              </a:extLst>
            </p:cNvPr>
            <p:cNvSpPr/>
            <p:nvPr/>
          </p:nvSpPr>
          <p:spPr>
            <a:xfrm rot="5400000">
              <a:off x="10196817" y="3150600"/>
              <a:ext cx="1699023" cy="660015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 Gateway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ETL, Aggregate &amp;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Contextualize Data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B6714A7-2B36-402A-957A-100ACD2A9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8673" y="3814541"/>
              <a:ext cx="1" cy="35301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0DC5749-9FBD-41AB-8C35-5136278BF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0129" y="3807471"/>
              <a:ext cx="1" cy="35301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85B022E-E4B1-4C12-A8C1-AF259CDA2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9913" y="2561907"/>
              <a:ext cx="1" cy="35301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D77E6F5-3048-46B9-864C-A31AC68DE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1910" y="2550756"/>
              <a:ext cx="1" cy="35301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FCEB00-F707-CB25-6539-4C2A0ABB2C45}"/>
              </a:ext>
            </a:extLst>
          </p:cNvPr>
          <p:cNvGrpSpPr/>
          <p:nvPr/>
        </p:nvGrpSpPr>
        <p:grpSpPr>
          <a:xfrm>
            <a:off x="4956327" y="2039403"/>
            <a:ext cx="3139924" cy="595696"/>
            <a:chOff x="4956326" y="2039403"/>
            <a:chExt cx="3336603" cy="5956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DE8EB89-4B6E-448E-AD79-B17600B1E6C2}"/>
                </a:ext>
              </a:extLst>
            </p:cNvPr>
            <p:cNvSpPr/>
            <p:nvPr/>
          </p:nvSpPr>
          <p:spPr>
            <a:xfrm>
              <a:off x="4956326" y="2349048"/>
              <a:ext cx="3330424" cy="286051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Enterprise Integrator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FE32CDB-33BE-430A-9677-DCFA363D5667}"/>
                </a:ext>
              </a:extLst>
            </p:cNvPr>
            <p:cNvSpPr/>
            <p:nvPr/>
          </p:nvSpPr>
          <p:spPr>
            <a:xfrm>
              <a:off x="4956329" y="2039403"/>
              <a:ext cx="3336600" cy="3135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Enterprise &amp; Business Integration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3EFBF-64F7-6031-BDBE-4382B9DF33D4}"/>
              </a:ext>
            </a:extLst>
          </p:cNvPr>
          <p:cNvGrpSpPr/>
          <p:nvPr/>
        </p:nvGrpSpPr>
        <p:grpSpPr>
          <a:xfrm>
            <a:off x="4493192" y="4271032"/>
            <a:ext cx="4452933" cy="1028495"/>
            <a:chOff x="4493192" y="4271032"/>
            <a:chExt cx="4452933" cy="102849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F1C399B-4F00-428F-87CD-F208A89B98C4}"/>
                </a:ext>
              </a:extLst>
            </p:cNvPr>
            <p:cNvSpPr/>
            <p:nvPr/>
          </p:nvSpPr>
          <p:spPr>
            <a:xfrm>
              <a:off x="4493192" y="4271032"/>
              <a:ext cx="4452932" cy="358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CA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Real-Time Data Platform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2F9E59-5E5A-4B5B-9751-58CEABC08ABF}"/>
                </a:ext>
              </a:extLst>
            </p:cNvPr>
            <p:cNvSpPr/>
            <p:nvPr/>
          </p:nvSpPr>
          <p:spPr>
            <a:xfrm>
              <a:off x="4493192" y="4664337"/>
              <a:ext cx="4452933" cy="635190"/>
            </a:xfrm>
            <a:prstGeom prst="rect">
              <a:avLst/>
            </a:prstGeom>
            <a:solidFill>
              <a:srgbClr val="F7F3F3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B04A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AVEVA System Platform (existing)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Equipment Model        Device Integration  Automation Library Reuse    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Object Wizards       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ndeDaxPowerPoint"/>
                  <a:ea typeface="+mn-ea"/>
                  <a:cs typeface="+mn-cs"/>
                </a:rPr>
                <a:t>Diagnostics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Visualization         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617129-6849-581F-1B5A-AF74F11160E5}"/>
              </a:ext>
            </a:extLst>
          </p:cNvPr>
          <p:cNvSpPr txBox="1"/>
          <p:nvPr/>
        </p:nvSpPr>
        <p:spPr>
          <a:xfrm>
            <a:off x="4510501" y="2039894"/>
            <a:ext cx="280452" cy="107722"/>
          </a:xfrm>
          <a:prstGeom prst="rect">
            <a:avLst/>
          </a:prstGeom>
          <a:solidFill>
            <a:srgbClr val="2A3D7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ERP</a:t>
            </a: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EE7E3-ABDA-5C75-6B19-FDB8FFAD7F98}"/>
              </a:ext>
            </a:extLst>
          </p:cNvPr>
          <p:cNvSpPr txBox="1"/>
          <p:nvPr/>
        </p:nvSpPr>
        <p:spPr>
          <a:xfrm>
            <a:off x="212401" y="185205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B04A8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Level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C27FE-5A9A-EC28-01F9-F0D701EF13AF}"/>
              </a:ext>
            </a:extLst>
          </p:cNvPr>
          <p:cNvSpPr txBox="1"/>
          <p:nvPr/>
        </p:nvSpPr>
        <p:spPr>
          <a:xfrm>
            <a:off x="259182" y="3429000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B04A8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Level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E13491-38C9-A1E5-D96D-79F5D6901E1E}"/>
              </a:ext>
            </a:extLst>
          </p:cNvPr>
          <p:cNvSpPr txBox="1"/>
          <p:nvPr/>
        </p:nvSpPr>
        <p:spPr>
          <a:xfrm>
            <a:off x="259182" y="4629308"/>
            <a:ext cx="84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B04A8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Level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C5C578-24C1-335A-5069-8841B55A1C1E}"/>
              </a:ext>
            </a:extLst>
          </p:cNvPr>
          <p:cNvSpPr txBox="1"/>
          <p:nvPr/>
        </p:nvSpPr>
        <p:spPr>
          <a:xfrm>
            <a:off x="252000" y="5513954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656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B04A8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Level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F1400E-1B45-F9A3-3AE3-D0FAFFC484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5985" y="1607206"/>
            <a:ext cx="3174497" cy="398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F0CC58-F082-4D4D-30FA-670A97CFB9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7033" y="5174217"/>
            <a:ext cx="1565031" cy="865102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3A0D3FF-EB61-99A6-682B-2A71743B87CC}"/>
              </a:ext>
            </a:extLst>
          </p:cNvPr>
          <p:cNvSpPr/>
          <p:nvPr/>
        </p:nvSpPr>
        <p:spPr bwMode="auto">
          <a:xfrm>
            <a:off x="114762" y="3429000"/>
            <a:ext cx="178030" cy="1576944"/>
          </a:xfrm>
          <a:prstGeom prst="leftBrace">
            <a:avLst/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82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deDaxPowerPoin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1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339C7F8-1B2C-4B4A-9E02-12D8FB5072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2" imgH="362" progId="TCLayout.ActiveDocument.1">
                  <p:embed/>
                </p:oleObj>
              </mc:Choice>
              <mc:Fallback>
                <p:oleObj name="think-cell Slide" r:id="rId5" imgW="362" imgH="362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339C7F8-1B2C-4B4A-9E02-12D8FB507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A8E37C09-86B2-4F93-9B6C-0655A7F2F8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" panose="020F05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60" name="Title 2">
            <a:extLst>
              <a:ext uri="{FF2B5EF4-FFF2-40B4-BE49-F238E27FC236}">
                <a16:creationId xmlns:a16="http://schemas.microsoft.com/office/drawing/2014/main" id="{5B1F5A4C-812B-44D7-A83C-5E97C5F7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58" y="349376"/>
            <a:ext cx="10972800" cy="609600"/>
          </a:xfrm>
        </p:spPr>
        <p:txBody>
          <a:bodyPr>
            <a:normAutofit/>
          </a:bodyPr>
          <a:lstStyle/>
          <a:p>
            <a:r>
              <a:rPr lang="en-US" sz="2400" dirty="0"/>
              <a:t>MES Infrastructure &amp; Integration Topology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DACED-78F5-2B35-EC01-026BA7F716DB}"/>
              </a:ext>
            </a:extLst>
          </p:cNvPr>
          <p:cNvSpPr txBox="1"/>
          <p:nvPr/>
        </p:nvSpPr>
        <p:spPr>
          <a:xfrm>
            <a:off x="8095702" y="1431171"/>
            <a:ext cx="3909917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MES Servers will live at datacenter within a DMZ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Users will need to manage 2 different AD accounts depending on their interface (Tablet/OMI HMI)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MES DB and Report servers will require SQL Licensing.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AC3F1CB-2C9C-33CF-84AC-F95BEB524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3550" y="5456238"/>
          <a:ext cx="118586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7" imgW="1185840" imgH="1026000" progId="Excel.Sheet.12">
                  <p:embed/>
                </p:oleObj>
              </mc:Choice>
              <mc:Fallback>
                <p:oleObj name="Worksheet" showAsIcon="1" r:id="rId7" imgW="1185840" imgH="1026000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AC3F1CB-2C9C-33CF-84AC-F95BEB524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83550" y="5456238"/>
                        <a:ext cx="1185863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8442159-539E-051F-B9F1-78F9EADE4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380" y="1431171"/>
            <a:ext cx="7909323" cy="5053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06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XdVsg88_f226spz8RCF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5DYsGHNWHFziJLRUhI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XdVsg88_f226spz8RCF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Linde">
  <a:themeElements>
    <a:clrScheme name="LINDE 2017-03-02">
      <a:dk1>
        <a:srgbClr val="000000"/>
      </a:dk1>
      <a:lt1>
        <a:srgbClr val="FFFFFF"/>
      </a:lt1>
      <a:dk2>
        <a:srgbClr val="00A0E1"/>
      </a:dk2>
      <a:lt2>
        <a:srgbClr val="E8E9EB"/>
      </a:lt2>
      <a:accent1>
        <a:srgbClr val="005591"/>
      </a:accent1>
      <a:accent2>
        <a:srgbClr val="4D88B2"/>
      </a:accent2>
      <a:accent3>
        <a:srgbClr val="80AAC8"/>
      </a:accent3>
      <a:accent4>
        <a:srgbClr val="B3CCDE"/>
      </a:accent4>
      <a:accent5>
        <a:srgbClr val="00A0E1"/>
      </a:accent5>
      <a:accent6>
        <a:srgbClr val="6E7878"/>
      </a:accent6>
      <a:hlink>
        <a:srgbClr val="000000"/>
      </a:hlink>
      <a:folHlink>
        <a:srgbClr val="000000"/>
      </a:folHlink>
    </a:clrScheme>
    <a:fontScheme name="Linde-PPT-2010">
      <a:majorFont>
        <a:latin typeface="LindeDaxPowerPoint"/>
        <a:ea typeface=""/>
        <a:cs typeface=""/>
      </a:majorFont>
      <a:minorFont>
        <a:latin typeface="LindeDaxPowerPoin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82800" rIns="90000" bIns="82800" numCol="1" rtlCol="0" anchor="t" anchorCtr="0" compatLnSpc="1">
        <a:prstTxWarp prst="textNoShape">
          <a:avLst/>
        </a:prstTxWarp>
      </a:bodyPr>
      <a:lstStyle>
        <a:defPPr marL="182563" marR="0" indent="-182563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 typeface="LindeDaxPowerPoint" panose="020B0500000000020000" pitchFamily="34" charset="0"/>
          <a:buChar char="–"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LindeDaxPowerPoint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/>
  <a:custClrLst>
    <a:custClr name="Linde Blue">
      <a:srgbClr val="005591"/>
    </a:custClr>
    <a:custClr name="Linde Cyan">
      <a:srgbClr val="00A0E1"/>
    </a:custClr>
    <a:custClr name="Linde Dark Blue">
      <a:srgbClr val="002D5A"/>
    </a:custClr>
    <a:custClr name="Linde Gray 4">
      <a:srgbClr val="6E7878"/>
    </a:custClr>
    <a:custClr name="Linde Signal Red">
      <a:srgbClr val="E1000F"/>
    </a:custClr>
    <a:custClr name="Linde Signal Orange">
      <a:srgbClr val="DC7800"/>
    </a:custClr>
    <a:custClr name="Linde Signal Yellow">
      <a:srgbClr val="FFD200"/>
    </a:custClr>
    <a:custClr name="Linde Signal Turquoise">
      <a:srgbClr val="009B9B"/>
    </a:custClr>
    <a:custClr name="Linde Signal Green">
      <a:srgbClr val="009B3C"/>
    </a:custClr>
    <a:custClr name="Linde Neon Green">
      <a:srgbClr val="BECD00"/>
    </a:custClr>
    <a:custClr name="Linde Light Gray">
      <a:srgbClr val="D2E1EB"/>
    </a:custClr>
    <a:custClr name="Linde Blue Gray 1">
      <a:srgbClr val="BEC8D7"/>
    </a:custClr>
    <a:custClr name="Linde Blue Gray 2">
      <a:srgbClr val="96A5B4"/>
    </a:custClr>
    <a:custClr name="Linde Blue Gray 3">
      <a:srgbClr val="467391"/>
    </a:custClr>
    <a:custClr name="Linde Gray 1">
      <a:srgbClr val="D7E1E6"/>
    </a:custClr>
    <a:custClr name="Linde Gray 2">
      <a:srgbClr val="CDD2CD"/>
    </a:custClr>
    <a:custClr name="Linde Gray 3">
      <a:srgbClr val="B9BEB4"/>
    </a:custClr>
    <a:custClr name="Linde Brown 1">
      <a:srgbClr val="E1DCCD"/>
    </a:custClr>
    <a:custClr name="Linde Brown 2">
      <a:srgbClr val="CDC3AA"/>
    </a:custClr>
    <a:custClr name="Linde Brown 3">
      <a:srgbClr val="BEB49B"/>
    </a:custClr>
    <a:custClr name="Linde Green 1">
      <a:srgbClr val="E1EBB4"/>
    </a:custClr>
    <a:custClr name="Linde Green 2">
      <a:srgbClr val="AFB478"/>
    </a:custClr>
    <a:custClr name="Linde Green 3">
      <a:srgbClr val="787D46"/>
    </a:custClr>
  </a:custClrLst>
  <a:extLst>
    <a:ext uri="{05A4C25C-085E-4340-85A3-A5531E510DB2}">
      <thm15:themeFamily xmlns:thm15="http://schemas.microsoft.com/office/thememl/2012/main" name="Linde_plc_presentation_2018_4x3_tcm1326-517376.potx  -  Read-Only" id="{44BC5576-7E19-465F-9CA4-0F76BB41DC42}" vid="{D53F5770-39BC-428D-9D25-12A963D41DDA}"/>
    </a:ext>
  </a:extLst>
</a:theme>
</file>

<file path=ppt/theme/theme2.xml><?xml version="1.0" encoding="utf-8"?>
<a:theme xmlns:a="http://schemas.openxmlformats.org/drawingml/2006/main" name="2_Linde">
  <a:themeElements>
    <a:clrScheme name="LINDE 2017-03-02">
      <a:dk1>
        <a:srgbClr val="000000"/>
      </a:dk1>
      <a:lt1>
        <a:srgbClr val="FFFFFF"/>
      </a:lt1>
      <a:dk2>
        <a:srgbClr val="00A0E1"/>
      </a:dk2>
      <a:lt2>
        <a:srgbClr val="E8E9EB"/>
      </a:lt2>
      <a:accent1>
        <a:srgbClr val="005591"/>
      </a:accent1>
      <a:accent2>
        <a:srgbClr val="4D88B2"/>
      </a:accent2>
      <a:accent3>
        <a:srgbClr val="80AAC8"/>
      </a:accent3>
      <a:accent4>
        <a:srgbClr val="B3CCDE"/>
      </a:accent4>
      <a:accent5>
        <a:srgbClr val="00A0E1"/>
      </a:accent5>
      <a:accent6>
        <a:srgbClr val="6E7878"/>
      </a:accent6>
      <a:hlink>
        <a:srgbClr val="000000"/>
      </a:hlink>
      <a:folHlink>
        <a:srgbClr val="000000"/>
      </a:folHlink>
    </a:clrScheme>
    <a:fontScheme name="Linde-PPT-2010">
      <a:majorFont>
        <a:latin typeface="LindeDaxPowerPoint"/>
        <a:ea typeface=""/>
        <a:cs typeface=""/>
      </a:majorFont>
      <a:minorFont>
        <a:latin typeface="LindeDaxPowerPoin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82800" rIns="90000" bIns="82800" numCol="1" rtlCol="0" anchor="t" anchorCtr="0" compatLnSpc="1">
        <a:prstTxWarp prst="textNoShape">
          <a:avLst/>
        </a:prstTxWarp>
      </a:bodyPr>
      <a:lstStyle>
        <a:defPPr marL="182563" marR="0" indent="-182563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 typeface="LindeDaxPowerPoint" panose="020B0500000000020000" pitchFamily="34" charset="0"/>
          <a:buChar char="–"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LindeDaxPowerPoint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/>
  <a:custClrLst>
    <a:custClr name="Linde Blue">
      <a:srgbClr val="005591"/>
    </a:custClr>
    <a:custClr name="Linde Cyan">
      <a:srgbClr val="00A0E1"/>
    </a:custClr>
    <a:custClr name="Linde Dark Blue">
      <a:srgbClr val="002D5A"/>
    </a:custClr>
    <a:custClr name="Linde Gray 4">
      <a:srgbClr val="6E7878"/>
    </a:custClr>
    <a:custClr name="Linde Signal Red">
      <a:srgbClr val="E1000F"/>
    </a:custClr>
    <a:custClr name="Linde Signal Orange">
      <a:srgbClr val="DC7800"/>
    </a:custClr>
    <a:custClr name="Linde Signal Yellow">
      <a:srgbClr val="FFD200"/>
    </a:custClr>
    <a:custClr name="Linde Signal Turquoise">
      <a:srgbClr val="009B9B"/>
    </a:custClr>
    <a:custClr name="Linde Signal Green">
      <a:srgbClr val="009B3C"/>
    </a:custClr>
    <a:custClr name="Linde Neon Green">
      <a:srgbClr val="BECD00"/>
    </a:custClr>
    <a:custClr name="Linde Light Gray">
      <a:srgbClr val="D2E1EB"/>
    </a:custClr>
    <a:custClr name="Linde Blue Gray 1">
      <a:srgbClr val="BEC8D7"/>
    </a:custClr>
    <a:custClr name="Linde Blue Gray 2">
      <a:srgbClr val="96A5B4"/>
    </a:custClr>
    <a:custClr name="Linde Blue Gray 3">
      <a:srgbClr val="467391"/>
    </a:custClr>
    <a:custClr name="Linde Gray 1">
      <a:srgbClr val="D7E1E6"/>
    </a:custClr>
    <a:custClr name="Linde Gray 2">
      <a:srgbClr val="CDD2CD"/>
    </a:custClr>
    <a:custClr name="Linde Gray 3">
      <a:srgbClr val="B9BEB4"/>
    </a:custClr>
    <a:custClr name="Linde Brown 1">
      <a:srgbClr val="E1DCCD"/>
    </a:custClr>
    <a:custClr name="Linde Brown 2">
      <a:srgbClr val="CDC3AA"/>
    </a:custClr>
    <a:custClr name="Linde Brown 3">
      <a:srgbClr val="BEB49B"/>
    </a:custClr>
    <a:custClr name="Linde Green 1">
      <a:srgbClr val="E1EBB4"/>
    </a:custClr>
    <a:custClr name="Linde Green 2">
      <a:srgbClr val="AFB478"/>
    </a:custClr>
    <a:custClr name="Linde Green 3">
      <a:srgbClr val="787D46"/>
    </a:custClr>
  </a:custClrLst>
  <a:extLst>
    <a:ext uri="{05A4C25C-085E-4340-85A3-A5531E510DB2}">
      <thm15:themeFamily xmlns:thm15="http://schemas.microsoft.com/office/thememl/2012/main" name="Linde_plc_presentation_2018_4x3_tcm1326-517376.potx  -  Read-Only" id="{44BC5576-7E19-465F-9CA4-0F76BB41DC42}" vid="{D53F5770-39BC-428D-9D25-12A963D41DDA}"/>
    </a:ext>
  </a:extLst>
</a:theme>
</file>

<file path=ppt/theme/theme3.xml><?xml version="1.0" encoding="utf-8"?>
<a:theme xmlns:a="http://schemas.openxmlformats.org/drawingml/2006/main" name="Linde">
  <a:themeElements>
    <a:clrScheme name="LINDE 2017-03-02">
      <a:dk1>
        <a:srgbClr val="000000"/>
      </a:dk1>
      <a:lt1>
        <a:srgbClr val="FFFFFF"/>
      </a:lt1>
      <a:dk2>
        <a:srgbClr val="00A0E1"/>
      </a:dk2>
      <a:lt2>
        <a:srgbClr val="E8E9EB"/>
      </a:lt2>
      <a:accent1>
        <a:srgbClr val="005591"/>
      </a:accent1>
      <a:accent2>
        <a:srgbClr val="4D88B2"/>
      </a:accent2>
      <a:accent3>
        <a:srgbClr val="80AAC8"/>
      </a:accent3>
      <a:accent4>
        <a:srgbClr val="B3CCDE"/>
      </a:accent4>
      <a:accent5>
        <a:srgbClr val="00A0E1"/>
      </a:accent5>
      <a:accent6>
        <a:srgbClr val="6E7878"/>
      </a:accent6>
      <a:hlink>
        <a:srgbClr val="000000"/>
      </a:hlink>
      <a:folHlink>
        <a:srgbClr val="000000"/>
      </a:folHlink>
    </a:clrScheme>
    <a:fontScheme name="Linde-PPT-2010">
      <a:majorFont>
        <a:latin typeface="LindeDaxPowerPoint"/>
        <a:ea typeface=""/>
        <a:cs typeface=""/>
      </a:majorFont>
      <a:minorFont>
        <a:latin typeface="LindeDaxPowerPoin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82800" rIns="90000" bIns="82800" numCol="1" rtlCol="0" anchor="t" anchorCtr="0" compatLnSpc="1">
        <a:prstTxWarp prst="textNoShape">
          <a:avLst/>
        </a:prstTxWarp>
      </a:bodyPr>
      <a:lstStyle>
        <a:defPPr marL="182563" marR="0" indent="-182563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 typeface="LindeDaxPowerPoint" panose="020B0500000000020000" pitchFamily="34" charset="0"/>
          <a:buChar char="–"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LindeDaxPowerPoin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82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indeDaxPowerPoint" pitchFamily="34" charset="0"/>
          </a:defRPr>
        </a:defPPr>
      </a:lstStyle>
    </a:lnDef>
  </a:objectDefaults>
  <a:extraClrSchemeLst/>
  <a:custClrLst>
    <a:custClr name="Linde Blue">
      <a:srgbClr val="005591"/>
    </a:custClr>
    <a:custClr name="Linde Cyan">
      <a:srgbClr val="00A0E1"/>
    </a:custClr>
    <a:custClr name="Linde Dark Blue">
      <a:srgbClr val="002D5A"/>
    </a:custClr>
    <a:custClr name="Linde Gray 4">
      <a:srgbClr val="6E7878"/>
    </a:custClr>
    <a:custClr name="Linde Signal Red">
      <a:srgbClr val="E1000F"/>
    </a:custClr>
    <a:custClr name="Linde Signal Orange">
      <a:srgbClr val="DC7800"/>
    </a:custClr>
    <a:custClr name="Linde Signal Yellow">
      <a:srgbClr val="FFD200"/>
    </a:custClr>
    <a:custClr name="Linde Signal Turquoise">
      <a:srgbClr val="009B9B"/>
    </a:custClr>
    <a:custClr name="Linde Signal Green">
      <a:srgbClr val="009B3C"/>
    </a:custClr>
    <a:custClr name="Linde Neon Green">
      <a:srgbClr val="BECD00"/>
    </a:custClr>
    <a:custClr name="Linde Light Gray">
      <a:srgbClr val="D2E1EB"/>
    </a:custClr>
    <a:custClr name="Linde Blue Gray 1">
      <a:srgbClr val="BEC8D7"/>
    </a:custClr>
    <a:custClr name="Linde Blue Gray 2">
      <a:srgbClr val="96A5B4"/>
    </a:custClr>
    <a:custClr name="Linde Blue Gray 3">
      <a:srgbClr val="467391"/>
    </a:custClr>
    <a:custClr name="Linde Gray 1">
      <a:srgbClr val="D7E1E6"/>
    </a:custClr>
    <a:custClr name="Linde Gray 2">
      <a:srgbClr val="CDD2CD"/>
    </a:custClr>
    <a:custClr name="Linde Gray 3">
      <a:srgbClr val="B9BEB4"/>
    </a:custClr>
    <a:custClr name="Linde Brown 1">
      <a:srgbClr val="E1DCCD"/>
    </a:custClr>
    <a:custClr name="Linde Brown 2">
      <a:srgbClr val="CDC3AA"/>
    </a:custClr>
    <a:custClr name="Linde Brown 3">
      <a:srgbClr val="BEB49B"/>
    </a:custClr>
    <a:custClr name="Linde Green 1">
      <a:srgbClr val="E1EBB4"/>
    </a:custClr>
    <a:custClr name="Linde Green 2">
      <a:srgbClr val="AFB478"/>
    </a:custClr>
    <a:custClr name="Linde Green 3">
      <a:srgbClr val="787D46"/>
    </a:custClr>
  </a:custClrLst>
  <a:extLst>
    <a:ext uri="{05A4C25C-085E-4340-85A3-A5531E510DB2}">
      <thm15:themeFamily xmlns:thm15="http://schemas.microsoft.com/office/thememl/2012/main" name="PPOINT_Linde_templete_presentation_2019_wide_AW_vf" id="{A36896CE-98FF-44C1-BEAB-D7404739D29A}" vid="{DC3ECEE1-E163-4DBF-BA5B-16CD64C0B2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3E38E341DD584FB84195DD98501FE6" ma:contentTypeVersion="14" ma:contentTypeDescription="Create a new document." ma:contentTypeScope="" ma:versionID="c8c8e307fa7d44439fe24f2a0ba9b95a">
  <xsd:schema xmlns:xsd="http://www.w3.org/2001/XMLSchema" xmlns:xs="http://www.w3.org/2001/XMLSchema" xmlns:p="http://schemas.microsoft.com/office/2006/metadata/properties" xmlns:ns2="797d6ad0-3d6b-4c04-8425-8835a3b1a1b0" xmlns:ns3="1319b22a-eb88-433c-89cf-5d7e6c72b740" targetNamespace="http://schemas.microsoft.com/office/2006/metadata/properties" ma:root="true" ma:fieldsID="812dcff6f5b317196f75c850e025e663" ns2:_="" ns3:_="">
    <xsd:import namespace="797d6ad0-3d6b-4c04-8425-8835a3b1a1b0"/>
    <xsd:import namespace="1319b22a-eb88-433c-89cf-5d7e6c72b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d6ad0-3d6b-4c04-8425-8835a3b1a1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e315aa8-bd96-4598-8e4a-1d3aeb7b64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19b22a-eb88-433c-89cf-5d7e6c72b7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faa99788-456e-4175-a7d4-fe7080d90e0c}" ma:internalName="TaxCatchAll" ma:showField="CatchAllData" ma:web="1319b22a-eb88-433c-89cf-5d7e6c72b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319b22a-eb88-433c-89cf-5d7e6c72b740" xsi:nil="true"/>
    <lcf76f155ced4ddcb4097134ff3c332f xmlns="797d6ad0-3d6b-4c04-8425-8835a3b1a1b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70719A-6ACC-420C-AFF5-49D7B5DFB5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7d6ad0-3d6b-4c04-8425-8835a3b1a1b0"/>
    <ds:schemaRef ds:uri="1319b22a-eb88-433c-89cf-5d7e6c72b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B23DA7-4193-4A39-B3DB-1E7379BDF5F4}">
  <ds:schemaRefs>
    <ds:schemaRef ds:uri="http://purl.org/dc/dcmitype/"/>
    <ds:schemaRef ds:uri="1319b22a-eb88-433c-89cf-5d7e6c72b740"/>
    <ds:schemaRef ds:uri="http://purl.org/dc/elements/1.1/"/>
    <ds:schemaRef ds:uri="http://purl.org/dc/terms/"/>
    <ds:schemaRef ds:uri="http://schemas.openxmlformats.org/package/2006/metadata/core-properties"/>
    <ds:schemaRef ds:uri="797d6ad0-3d6b-4c04-8425-8835a3b1a1b0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DF2EB2C-ED50-47ED-B414-8C0D00D949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1493</Words>
  <Application>Microsoft Office PowerPoint</Application>
  <PresentationFormat>Widescreen</PresentationFormat>
  <Paragraphs>434</Paragraphs>
  <Slides>11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Calibri Light</vt:lpstr>
      <vt:lpstr>LindeDaxGlobal</vt:lpstr>
      <vt:lpstr>LindeDaxGlobal Light</vt:lpstr>
      <vt:lpstr>LindeDaxOffice</vt:lpstr>
      <vt:lpstr>LindeDaxPowerPoint</vt:lpstr>
      <vt:lpstr>Muli</vt:lpstr>
      <vt:lpstr>Wingdings</vt:lpstr>
      <vt:lpstr>1_Linde</vt:lpstr>
      <vt:lpstr>2_Linde</vt:lpstr>
      <vt:lpstr>Linde</vt:lpstr>
      <vt:lpstr>think-cell Slide</vt:lpstr>
      <vt:lpstr>Worksheet</vt:lpstr>
      <vt:lpstr>LG&amp;E SAP S/4 HANA Project  Intro to LG&amp;E Electronics</vt:lpstr>
      <vt:lpstr>LG&amp;E Electronics Business</vt:lpstr>
      <vt:lpstr>Electronics Locations</vt:lpstr>
      <vt:lpstr>PowerPoint Presentation</vt:lpstr>
      <vt:lpstr>SAP Process SMEs</vt:lpstr>
      <vt:lpstr>Key SAP Integrated Applications</vt:lpstr>
      <vt:lpstr>Appendix</vt:lpstr>
      <vt:lpstr>AVEVA MES</vt:lpstr>
      <vt:lpstr>MES Infrastructure &amp; Integration Topology</vt:lpstr>
      <vt:lpstr>Project S/4 HANA US &amp; Mexico Organization</vt:lpstr>
      <vt:lpstr>Project S/4 HANA US &amp; Mexico Project – Corporate IT &amp; External support for the Region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S/4 HANA US &amp; Mexico Organization</dc:title>
  <dc:creator>Derek Punaro</dc:creator>
  <cp:lastModifiedBy>Derek Punaro</cp:lastModifiedBy>
  <cp:revision>3</cp:revision>
  <dcterms:created xsi:type="dcterms:W3CDTF">2024-05-20T13:31:11Z</dcterms:created>
  <dcterms:modified xsi:type="dcterms:W3CDTF">2025-03-10T20:30:14Z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0x010100B83E38E341DD584FB84195DD98501FE6</vt:lpwstr>
  </property>
  <property fmtid="{D5CDD505-2E9C-101B-9397-08002B2CF9AE}" pid="3" name="MediaServiceImageTags">
    <vt:lpwstr/>
  </property>
</Properties>
</file>